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4"/>
    <p:sldMasterId id="2147483681" r:id="rId5"/>
  </p:sldMasterIdLst>
  <p:notesMasterIdLst>
    <p:notesMasterId r:id="rId23"/>
  </p:notesMasterIdLst>
  <p:handoutMasterIdLst>
    <p:handoutMasterId r:id="rId24"/>
  </p:handoutMasterIdLst>
  <p:sldIdLst>
    <p:sldId id="256" r:id="rId6"/>
    <p:sldId id="7873" r:id="rId7"/>
    <p:sldId id="7878" r:id="rId8"/>
    <p:sldId id="296" r:id="rId9"/>
    <p:sldId id="300" r:id="rId10"/>
    <p:sldId id="7875" r:id="rId11"/>
    <p:sldId id="290" r:id="rId12"/>
    <p:sldId id="292" r:id="rId13"/>
    <p:sldId id="7872" r:id="rId14"/>
    <p:sldId id="7876" r:id="rId15"/>
    <p:sldId id="409" r:id="rId16"/>
    <p:sldId id="344" r:id="rId17"/>
    <p:sldId id="7877" r:id="rId18"/>
    <p:sldId id="287" r:id="rId19"/>
    <p:sldId id="282" r:id="rId20"/>
    <p:sldId id="7874" r:id="rId21"/>
    <p:sldId id="298" r:id="rId22"/>
  </p:sldIdLst>
  <p:sldSz cx="9144000" cy="5143500" type="screen16x9"/>
  <p:notesSz cx="9872663" cy="6797675"/>
  <p:embeddedFontLst>
    <p:embeddedFont>
      <p:font typeface="Avenir Next LT Pro" panose="020B0504020202020204" pitchFamily="34" charset="0"/>
      <p:regular r:id="rId25"/>
      <p:bold r:id="rId26"/>
      <p:italic r:id="rId27"/>
      <p:boldItalic r:id="rId28"/>
    </p:embeddedFont>
    <p:embeddedFont>
      <p:font typeface="Meta Head IGM Cond Black" panose="02000A06040000020004" pitchFamily="2" charset="0"/>
      <p:bold r:id="rId29"/>
    </p:embeddedFont>
    <p:embeddedFont>
      <p:font typeface="Meta Head IGM Cond Light" panose="02000506030000020004" pitchFamily="2" charset="0"/>
      <p:regular r:id="rId30"/>
    </p:embeddedFont>
    <p:embeddedFont>
      <p:font typeface="Meta IGM" panose="02000503040000020004" pitchFamily="2" charset="0"/>
      <p:regular r:id="rId31"/>
      <p:bold r:id="rId32"/>
      <p:italic r:id="rId33"/>
      <p:boldItalic r:id="rId34"/>
    </p:embeddedFont>
  </p:embeddedFontLst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  <a:srgbClr val="E30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9995F1-08C2-48E3-8E4A-E188A259651D}" v="3" dt="2025-10-06T13:32:14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5455" autoAdjust="0"/>
  </p:normalViewPr>
  <p:slideViewPr>
    <p:cSldViewPr snapToGrid="0" snapToObjects="1" showGuides="1">
      <p:cViewPr varScale="1">
        <p:scale>
          <a:sx n="105" d="100"/>
          <a:sy n="105" d="100"/>
        </p:scale>
        <p:origin x="2136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23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font" Target="fonts/font10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BCE65-865A-4C8E-9BA1-1F7CB264C49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0F8BEB7-B25C-4403-85AF-278804748A19}">
      <dgm:prSet phldrT="[Text]" custT="1"/>
      <dgm:spPr/>
      <dgm:t>
        <a:bodyPr/>
        <a:lstStyle/>
        <a:p>
          <a:r>
            <a:rPr lang="de-DE" sz="1900" dirty="0">
              <a:latin typeface="Arial" panose="020B0604020202020204" pitchFamily="34" charset="0"/>
              <a:cs typeface="Arial" panose="020B0604020202020204" pitchFamily="34" charset="0"/>
            </a:rPr>
            <a:t>Ausgangspunkt sind die Anliegen/Probleme/Themen der Beschäftigten</a:t>
          </a:r>
        </a:p>
      </dgm:t>
    </dgm:pt>
    <dgm:pt modelId="{6B3D6A59-D37D-4535-BBA4-1DE8B37968F0}" type="parTrans" cxnId="{AED08C08-9BE5-4E50-A5DA-65D28FE73303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ACA315-A6C3-4286-99EA-07CE411B89B5}" type="sibTrans" cxnId="{AED08C08-9BE5-4E50-A5DA-65D28FE73303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C5BFF8-5B85-4D58-A40F-225B8796D776}">
      <dgm:prSet phldrT="[Text]"/>
      <dgm:spPr>
        <a:solidFill>
          <a:schemeClr val="accent4"/>
        </a:solidFill>
      </dgm:spPr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Wir erarbeiten gemeinsam einen gewerkschaftlichen Lösungsweg</a:t>
          </a:r>
        </a:p>
      </dgm:t>
    </dgm:pt>
    <dgm:pt modelId="{8745D7AA-2CB2-49AC-9769-83628E56E533}" type="parTrans" cxnId="{10F62A35-4D7B-4F11-8248-FD2FD6588D9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41BD8A-BB85-463B-A4DB-B7476D8C19F7}" type="sibTrans" cxnId="{10F62A35-4D7B-4F11-8248-FD2FD6588D9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E611A9-155A-4BEB-B0FB-1A5107D5A09F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Wir treffen verbindliche Verabredungen für die Umsetzung</a:t>
          </a:r>
        </a:p>
      </dgm:t>
    </dgm:pt>
    <dgm:pt modelId="{99AC5A03-DCB9-4ABA-A45F-B9A8896EE2A6}" type="parTrans" cxnId="{0BE4EC00-FF5C-4A86-AECA-F7E79DD2E73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7B8B82-4C23-4829-806F-9C765C6ACB31}" type="sibTrans" cxnId="{0BE4EC00-FF5C-4A86-AECA-F7E79DD2E73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1A485-B504-4D48-A6E2-4A7BEBF70B7F}" type="pres">
      <dgm:prSet presAssocID="{2F0BCE65-865A-4C8E-9BA1-1F7CB264C49E}" presName="linearFlow" presStyleCnt="0">
        <dgm:presLayoutVars>
          <dgm:resizeHandles val="exact"/>
        </dgm:presLayoutVars>
      </dgm:prSet>
      <dgm:spPr/>
    </dgm:pt>
    <dgm:pt modelId="{05161E54-3749-4B3F-9BED-0322ACE7AB19}" type="pres">
      <dgm:prSet presAssocID="{10F8BEB7-B25C-4403-85AF-278804748A19}" presName="node" presStyleLbl="node1" presStyleIdx="0" presStyleCnt="3">
        <dgm:presLayoutVars>
          <dgm:bulletEnabled val="1"/>
        </dgm:presLayoutVars>
      </dgm:prSet>
      <dgm:spPr/>
    </dgm:pt>
    <dgm:pt modelId="{A2FF233D-5F42-4DDA-8E31-6D8B17B043A3}" type="pres">
      <dgm:prSet presAssocID="{E6ACA315-A6C3-4286-99EA-07CE411B89B5}" presName="sibTrans" presStyleLbl="sibTrans2D1" presStyleIdx="0" presStyleCnt="2"/>
      <dgm:spPr/>
    </dgm:pt>
    <dgm:pt modelId="{9E0DFA9D-634A-4D23-80E4-FD0BBD4C715A}" type="pres">
      <dgm:prSet presAssocID="{E6ACA315-A6C3-4286-99EA-07CE411B89B5}" presName="connectorText" presStyleLbl="sibTrans2D1" presStyleIdx="0" presStyleCnt="2"/>
      <dgm:spPr/>
    </dgm:pt>
    <dgm:pt modelId="{6E70E6F1-50E6-4077-A2A3-EEBD5BD37670}" type="pres">
      <dgm:prSet presAssocID="{90C5BFF8-5B85-4D58-A40F-225B8796D776}" presName="node" presStyleLbl="node1" presStyleIdx="1" presStyleCnt="3">
        <dgm:presLayoutVars>
          <dgm:bulletEnabled val="1"/>
        </dgm:presLayoutVars>
      </dgm:prSet>
      <dgm:spPr/>
    </dgm:pt>
    <dgm:pt modelId="{8A508F36-AFE2-4E23-869E-669004DE1468}" type="pres">
      <dgm:prSet presAssocID="{4041BD8A-BB85-463B-A4DB-B7476D8C19F7}" presName="sibTrans" presStyleLbl="sibTrans2D1" presStyleIdx="1" presStyleCnt="2"/>
      <dgm:spPr/>
    </dgm:pt>
    <dgm:pt modelId="{75371CBB-8098-4246-9539-3D1CB7002675}" type="pres">
      <dgm:prSet presAssocID="{4041BD8A-BB85-463B-A4DB-B7476D8C19F7}" presName="connectorText" presStyleLbl="sibTrans2D1" presStyleIdx="1" presStyleCnt="2"/>
      <dgm:spPr/>
    </dgm:pt>
    <dgm:pt modelId="{322151C2-4DB4-4E67-AB9C-542A683C0F68}" type="pres">
      <dgm:prSet presAssocID="{CBE611A9-155A-4BEB-B0FB-1A5107D5A09F}" presName="node" presStyleLbl="node1" presStyleIdx="2" presStyleCnt="3">
        <dgm:presLayoutVars>
          <dgm:bulletEnabled val="1"/>
        </dgm:presLayoutVars>
      </dgm:prSet>
      <dgm:spPr/>
    </dgm:pt>
  </dgm:ptLst>
  <dgm:cxnLst>
    <dgm:cxn modelId="{0BE4EC00-FF5C-4A86-AECA-F7E79DD2E73F}" srcId="{2F0BCE65-865A-4C8E-9BA1-1F7CB264C49E}" destId="{CBE611A9-155A-4BEB-B0FB-1A5107D5A09F}" srcOrd="2" destOrd="0" parTransId="{99AC5A03-DCB9-4ABA-A45F-B9A8896EE2A6}" sibTransId="{E07B8B82-4C23-4829-806F-9C765C6ACB31}"/>
    <dgm:cxn modelId="{AED08C08-9BE5-4E50-A5DA-65D28FE73303}" srcId="{2F0BCE65-865A-4C8E-9BA1-1F7CB264C49E}" destId="{10F8BEB7-B25C-4403-85AF-278804748A19}" srcOrd="0" destOrd="0" parTransId="{6B3D6A59-D37D-4535-BBA4-1DE8B37968F0}" sibTransId="{E6ACA315-A6C3-4286-99EA-07CE411B89B5}"/>
    <dgm:cxn modelId="{10F62A35-4D7B-4F11-8248-FD2FD6588D9B}" srcId="{2F0BCE65-865A-4C8E-9BA1-1F7CB264C49E}" destId="{90C5BFF8-5B85-4D58-A40F-225B8796D776}" srcOrd="1" destOrd="0" parTransId="{8745D7AA-2CB2-49AC-9769-83628E56E533}" sibTransId="{4041BD8A-BB85-463B-A4DB-B7476D8C19F7}"/>
    <dgm:cxn modelId="{69E59A5D-F61B-4118-B1AE-5767F225A932}" type="presOf" srcId="{E6ACA315-A6C3-4286-99EA-07CE411B89B5}" destId="{9E0DFA9D-634A-4D23-80E4-FD0BBD4C715A}" srcOrd="1" destOrd="0" presId="urn:microsoft.com/office/officeart/2005/8/layout/process2"/>
    <dgm:cxn modelId="{6DED979D-85E9-4B0F-A774-632ADD84D043}" type="presOf" srcId="{4041BD8A-BB85-463B-A4DB-B7476D8C19F7}" destId="{75371CBB-8098-4246-9539-3D1CB7002675}" srcOrd="1" destOrd="0" presId="urn:microsoft.com/office/officeart/2005/8/layout/process2"/>
    <dgm:cxn modelId="{E5002DAA-E05A-4C72-9583-874D5239723B}" type="presOf" srcId="{CBE611A9-155A-4BEB-B0FB-1A5107D5A09F}" destId="{322151C2-4DB4-4E67-AB9C-542A683C0F68}" srcOrd="0" destOrd="0" presId="urn:microsoft.com/office/officeart/2005/8/layout/process2"/>
    <dgm:cxn modelId="{B0942FB6-6D71-440C-95AF-583301BCD157}" type="presOf" srcId="{E6ACA315-A6C3-4286-99EA-07CE411B89B5}" destId="{A2FF233D-5F42-4DDA-8E31-6D8B17B043A3}" srcOrd="0" destOrd="0" presId="urn:microsoft.com/office/officeart/2005/8/layout/process2"/>
    <dgm:cxn modelId="{3D13CDD0-39AB-4FCB-9CD4-F38525E93BDD}" type="presOf" srcId="{90C5BFF8-5B85-4D58-A40F-225B8796D776}" destId="{6E70E6F1-50E6-4077-A2A3-EEBD5BD37670}" srcOrd="0" destOrd="0" presId="urn:microsoft.com/office/officeart/2005/8/layout/process2"/>
    <dgm:cxn modelId="{017156DC-5CAC-4DFE-8DB8-4AC7A4ADAD08}" type="presOf" srcId="{4041BD8A-BB85-463B-A4DB-B7476D8C19F7}" destId="{8A508F36-AFE2-4E23-869E-669004DE1468}" srcOrd="0" destOrd="0" presId="urn:microsoft.com/office/officeart/2005/8/layout/process2"/>
    <dgm:cxn modelId="{F9AC17EF-3913-4B8F-AD08-078D5332546F}" type="presOf" srcId="{2F0BCE65-865A-4C8E-9BA1-1F7CB264C49E}" destId="{0AC1A485-B504-4D48-A6E2-4A7BEBF70B7F}" srcOrd="0" destOrd="0" presId="urn:microsoft.com/office/officeart/2005/8/layout/process2"/>
    <dgm:cxn modelId="{24383DF8-5F2E-45F5-AEF7-3A665B94ACD3}" type="presOf" srcId="{10F8BEB7-B25C-4403-85AF-278804748A19}" destId="{05161E54-3749-4B3F-9BED-0322ACE7AB19}" srcOrd="0" destOrd="0" presId="urn:microsoft.com/office/officeart/2005/8/layout/process2"/>
    <dgm:cxn modelId="{2070453C-C866-4E3C-A9FA-8E7E97125913}" type="presParOf" srcId="{0AC1A485-B504-4D48-A6E2-4A7BEBF70B7F}" destId="{05161E54-3749-4B3F-9BED-0322ACE7AB19}" srcOrd="0" destOrd="0" presId="urn:microsoft.com/office/officeart/2005/8/layout/process2"/>
    <dgm:cxn modelId="{6C73CFE0-7184-4150-A75D-DE30D3B99FC8}" type="presParOf" srcId="{0AC1A485-B504-4D48-A6E2-4A7BEBF70B7F}" destId="{A2FF233D-5F42-4DDA-8E31-6D8B17B043A3}" srcOrd="1" destOrd="0" presId="urn:microsoft.com/office/officeart/2005/8/layout/process2"/>
    <dgm:cxn modelId="{5F10FCE1-7A80-4569-871B-2C7E127A8EA7}" type="presParOf" srcId="{A2FF233D-5F42-4DDA-8E31-6D8B17B043A3}" destId="{9E0DFA9D-634A-4D23-80E4-FD0BBD4C715A}" srcOrd="0" destOrd="0" presId="urn:microsoft.com/office/officeart/2005/8/layout/process2"/>
    <dgm:cxn modelId="{F2D269A9-AA46-48D0-8EE4-0988B676E584}" type="presParOf" srcId="{0AC1A485-B504-4D48-A6E2-4A7BEBF70B7F}" destId="{6E70E6F1-50E6-4077-A2A3-EEBD5BD37670}" srcOrd="2" destOrd="0" presId="urn:microsoft.com/office/officeart/2005/8/layout/process2"/>
    <dgm:cxn modelId="{912A40FB-8808-4C78-9495-BBCEB6EDC14F}" type="presParOf" srcId="{0AC1A485-B504-4D48-A6E2-4A7BEBF70B7F}" destId="{8A508F36-AFE2-4E23-869E-669004DE1468}" srcOrd="3" destOrd="0" presId="urn:microsoft.com/office/officeart/2005/8/layout/process2"/>
    <dgm:cxn modelId="{F9779CDF-0F9F-4407-8D3A-75C83DD4EEA4}" type="presParOf" srcId="{8A508F36-AFE2-4E23-869E-669004DE1468}" destId="{75371CBB-8098-4246-9539-3D1CB7002675}" srcOrd="0" destOrd="0" presId="urn:microsoft.com/office/officeart/2005/8/layout/process2"/>
    <dgm:cxn modelId="{E447D7C0-393D-4920-942A-77E57A6F4486}" type="presParOf" srcId="{0AC1A485-B504-4D48-A6E2-4A7BEBF70B7F}" destId="{322151C2-4DB4-4E67-AB9C-542A683C0F6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61E54-3749-4B3F-9BED-0322ACE7AB19}">
      <dsp:nvSpPr>
        <dsp:cNvPr id="0" name=""/>
        <dsp:cNvSpPr/>
      </dsp:nvSpPr>
      <dsp:spPr>
        <a:xfrm>
          <a:off x="185591" y="1721"/>
          <a:ext cx="3522394" cy="88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>
              <a:latin typeface="Arial" panose="020B0604020202020204" pitchFamily="34" charset="0"/>
              <a:cs typeface="Arial" panose="020B0604020202020204" pitchFamily="34" charset="0"/>
            </a:rPr>
            <a:t>Ausgangspunkt sind die Anliegen/Probleme/Themen der Beschäftigten</a:t>
          </a:r>
        </a:p>
      </dsp:txBody>
      <dsp:txXfrm>
        <a:off x="211383" y="27513"/>
        <a:ext cx="3470810" cy="829014"/>
      </dsp:txXfrm>
    </dsp:sp>
    <dsp:sp modelId="{A2FF233D-5F42-4DDA-8E31-6D8B17B043A3}">
      <dsp:nvSpPr>
        <dsp:cNvPr id="0" name=""/>
        <dsp:cNvSpPr/>
      </dsp:nvSpPr>
      <dsp:spPr>
        <a:xfrm rot="5400000">
          <a:off x="1781676" y="904335"/>
          <a:ext cx="330224" cy="396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827908" y="937358"/>
        <a:ext cx="237761" cy="231157"/>
      </dsp:txXfrm>
    </dsp:sp>
    <dsp:sp modelId="{6E70E6F1-50E6-4077-A2A3-EEBD5BD37670}">
      <dsp:nvSpPr>
        <dsp:cNvPr id="0" name=""/>
        <dsp:cNvSpPr/>
      </dsp:nvSpPr>
      <dsp:spPr>
        <a:xfrm>
          <a:off x="185591" y="1322619"/>
          <a:ext cx="3522394" cy="880598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Wir erarbeiten gemeinsam einen gewerkschaftlichen Lösungsweg</a:t>
          </a:r>
        </a:p>
      </dsp:txBody>
      <dsp:txXfrm>
        <a:off x="211383" y="1348411"/>
        <a:ext cx="3470810" cy="829014"/>
      </dsp:txXfrm>
    </dsp:sp>
    <dsp:sp modelId="{8A508F36-AFE2-4E23-869E-669004DE1468}">
      <dsp:nvSpPr>
        <dsp:cNvPr id="0" name=""/>
        <dsp:cNvSpPr/>
      </dsp:nvSpPr>
      <dsp:spPr>
        <a:xfrm rot="5400000">
          <a:off x="1781676" y="2225233"/>
          <a:ext cx="330224" cy="3962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827908" y="2258256"/>
        <a:ext cx="237761" cy="231157"/>
      </dsp:txXfrm>
    </dsp:sp>
    <dsp:sp modelId="{322151C2-4DB4-4E67-AB9C-542A683C0F68}">
      <dsp:nvSpPr>
        <dsp:cNvPr id="0" name=""/>
        <dsp:cNvSpPr/>
      </dsp:nvSpPr>
      <dsp:spPr>
        <a:xfrm>
          <a:off x="185591" y="2643517"/>
          <a:ext cx="3522394" cy="880598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Wir treffen verbindliche Verabredungen für die Umsetzung</a:t>
          </a:r>
        </a:p>
      </dsp:txBody>
      <dsp:txXfrm>
        <a:off x="211383" y="2669309"/>
        <a:ext cx="3470810" cy="829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68492C6-ED8A-564E-B3D1-6FC36A6D94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/>
          <a:lstStyle>
            <a:lvl1pPr algn="l">
              <a:defRPr sz="1200"/>
            </a:lvl1pPr>
          </a:lstStyle>
          <a:p>
            <a:endParaRPr lang="de-DE" sz="1000" dirty="0">
              <a:latin typeface="Meta IGM" panose="02000503040000020004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DC568E1-C914-E044-B5DC-41DA91055C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/>
          <a:lstStyle>
            <a:lvl1pPr algn="r">
              <a:defRPr sz="1200"/>
            </a:lvl1pPr>
          </a:lstStyle>
          <a:p>
            <a:fld id="{D893A924-A15F-FB45-9450-A978DD7F2A70}" type="datetimeFigureOut">
              <a:rPr lang="de-DE" sz="1000">
                <a:latin typeface="Meta IGM" panose="02000503040000020004" pitchFamily="2" charset="0"/>
              </a:rPr>
              <a:t>13.10.2025</a:t>
            </a:fld>
            <a:endParaRPr lang="de-DE" sz="1000" dirty="0">
              <a:latin typeface="Meta IGM" panose="02000503040000020004" pitchFamily="2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51DF70-631C-BE4E-95FD-56CEFF6C4B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 anchor="b"/>
          <a:lstStyle>
            <a:lvl1pPr algn="l">
              <a:defRPr sz="1200"/>
            </a:lvl1pPr>
          </a:lstStyle>
          <a:p>
            <a:endParaRPr lang="de-DE" sz="1000">
              <a:latin typeface="Meta IGM" panose="02000503040000020004" pitchFamily="2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822CB3-F0D6-5A45-9129-191C5695EA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92225" y="6456612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 anchor="b"/>
          <a:lstStyle>
            <a:lvl1pPr algn="r">
              <a:defRPr sz="1200"/>
            </a:lvl1pPr>
          </a:lstStyle>
          <a:p>
            <a:fld id="{53B84A8F-D800-3D49-A16E-28CD7380C913}" type="slidenum">
              <a:rPr lang="de-DE" sz="1000">
                <a:latin typeface="Meta IGM" panose="02000503040000020004" pitchFamily="2" charset="0"/>
              </a:rPr>
              <a:t>‹Nr.›</a:t>
            </a:fld>
            <a:endParaRPr lang="de-DE" sz="100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92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/>
          <a:lstStyle>
            <a:lvl1pPr algn="l">
              <a:defRPr sz="1000" b="0" i="0">
                <a:latin typeface="Meta IGM" panose="02000503040000020004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/>
          <a:lstStyle>
            <a:lvl1pPr algn="r">
              <a:defRPr sz="1000" b="0" i="0">
                <a:latin typeface="Meta IGM" panose="02000503040000020004" pitchFamily="2" charset="0"/>
              </a:defRPr>
            </a:lvl1pPr>
          </a:lstStyle>
          <a:p>
            <a:fld id="{16B77BA6-83BE-5742-8C0B-6F675812BA19}" type="datetimeFigureOut">
              <a:rPr lang="de-DE" smtClean="0"/>
              <a:pPr/>
              <a:t>13.10.2025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50900"/>
            <a:ext cx="4075113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47" tIns="47623" rIns="95247" bIns="47623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5247" tIns="47623" rIns="95247" bIns="47623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 anchor="b"/>
          <a:lstStyle>
            <a:lvl1pPr algn="l">
              <a:defRPr sz="1000" b="0" i="0">
                <a:latin typeface="Meta IGM" panose="02000503040000020004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41064"/>
          </a:xfrm>
          <a:prstGeom prst="rect">
            <a:avLst/>
          </a:prstGeom>
        </p:spPr>
        <p:txBody>
          <a:bodyPr vert="horz" lIns="187494" tIns="187494" rIns="187494" bIns="187494" rtlCol="0" anchor="b"/>
          <a:lstStyle>
            <a:lvl1pPr algn="r">
              <a:defRPr sz="1000" b="0" i="0">
                <a:latin typeface="Meta IGM" panose="02000503040000020004" pitchFamily="2" charset="0"/>
              </a:defRPr>
            </a:lvl1pPr>
          </a:lstStyle>
          <a:p>
            <a:fld id="{AD868B3C-6C54-1D41-B938-33F4013C078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2191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Meta IGM" panose="02000503040000020004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6391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0145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C3A20-033D-7DFE-7B30-8F146AFB1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AAA031F-A814-9BB4-5666-D4FA9D82B3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AFDAFD3-BEBB-54F0-C565-6F34E5C039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AA59F91-44B9-719C-C6C3-75630D51E0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8867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182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B0E10-DD63-CDF4-AEC9-E3FD53E5F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90D49D6-520D-6D0B-92CE-DFA2B76CE4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CCACE08-0680-B3F4-3D2B-CBCC233C5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62D0E9-5CA8-FBAC-8B16-DD013BB904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031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3EF09-E084-52B8-FB60-5255F6F47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AEF8C77-E1F1-F7C7-0822-978580A882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60C256A-5022-5742-C086-F2237BC6BC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A7293-C1A4-A4DD-D0D1-5ED7026B37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894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16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5398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103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476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8B3C-6C54-1D41-B938-33F4013C078E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496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293077" y="88490"/>
            <a:ext cx="1850923" cy="1356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A1E45744-6AD6-4F43-A343-971D232597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3175" y="238618"/>
            <a:ext cx="720000" cy="720000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551D7B0F-DCAE-5B45-A92D-07BA8B987DC0}"/>
              </a:ext>
            </a:extLst>
          </p:cNvPr>
          <p:cNvSpPr/>
          <p:nvPr userDrawn="1"/>
        </p:nvSpPr>
        <p:spPr>
          <a:xfrm rot="3786198">
            <a:off x="6696058" y="1873841"/>
            <a:ext cx="1741767" cy="4431387"/>
          </a:xfrm>
          <a:custGeom>
            <a:avLst/>
            <a:gdLst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1559566 w 1559566"/>
              <a:gd name="connsiteY2" fmla="*/ 3868614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424813 w 1559566"/>
              <a:gd name="connsiteY2" fmla="*/ 3663256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559566"/>
              <a:gd name="connsiteY0" fmla="*/ 0 h 3868614"/>
              <a:gd name="connsiteX1" fmla="*/ 1559566 w 1559566"/>
              <a:gd name="connsiteY1" fmla="*/ 0 h 3868614"/>
              <a:gd name="connsiteX2" fmla="*/ 577634 w 1559566"/>
              <a:gd name="connsiteY2" fmla="*/ 3755016 h 3868614"/>
              <a:gd name="connsiteX3" fmla="*/ 0 w 1559566"/>
              <a:gd name="connsiteY3" fmla="*/ 3868614 h 3868614"/>
              <a:gd name="connsiteX4" fmla="*/ 0 w 1559566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577634 w 1842555"/>
              <a:gd name="connsiteY2" fmla="*/ 3755016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634265 w 1842555"/>
              <a:gd name="connsiteY2" fmla="*/ 3783743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842555"/>
              <a:gd name="connsiteY0" fmla="*/ 0 h 3868614"/>
              <a:gd name="connsiteX1" fmla="*/ 1842555 w 1842555"/>
              <a:gd name="connsiteY1" fmla="*/ 172029 h 3868614"/>
              <a:gd name="connsiteX2" fmla="*/ 487189 w 1842555"/>
              <a:gd name="connsiteY2" fmla="*/ 3680657 h 3868614"/>
              <a:gd name="connsiteX3" fmla="*/ 0 w 1842555"/>
              <a:gd name="connsiteY3" fmla="*/ 3868614 h 3868614"/>
              <a:gd name="connsiteX4" fmla="*/ 0 w 1842555"/>
              <a:gd name="connsiteY4" fmla="*/ 0 h 3868614"/>
              <a:gd name="connsiteX0" fmla="*/ 0 w 1600947"/>
              <a:gd name="connsiteY0" fmla="*/ 0 h 3868614"/>
              <a:gd name="connsiteX1" fmla="*/ 1600947 w 1600947"/>
              <a:gd name="connsiteY1" fmla="*/ 807584 h 3868614"/>
              <a:gd name="connsiteX2" fmla="*/ 487189 w 1600947"/>
              <a:gd name="connsiteY2" fmla="*/ 3680657 h 3868614"/>
              <a:gd name="connsiteX3" fmla="*/ 0 w 1600947"/>
              <a:gd name="connsiteY3" fmla="*/ 3868614 h 3868614"/>
              <a:gd name="connsiteX4" fmla="*/ 0 w 1600947"/>
              <a:gd name="connsiteY4" fmla="*/ 0 h 3868614"/>
              <a:gd name="connsiteX0" fmla="*/ 0 w 1603382"/>
              <a:gd name="connsiteY0" fmla="*/ 0 h 3868614"/>
              <a:gd name="connsiteX1" fmla="*/ 1603382 w 1603382"/>
              <a:gd name="connsiteY1" fmla="*/ 815034 h 3868614"/>
              <a:gd name="connsiteX2" fmla="*/ 487189 w 1603382"/>
              <a:gd name="connsiteY2" fmla="*/ 3680657 h 3868614"/>
              <a:gd name="connsiteX3" fmla="*/ 0 w 1603382"/>
              <a:gd name="connsiteY3" fmla="*/ 3868614 h 3868614"/>
              <a:gd name="connsiteX4" fmla="*/ 0 w 1603382"/>
              <a:gd name="connsiteY4" fmla="*/ 0 h 3868614"/>
              <a:gd name="connsiteX0" fmla="*/ 0 w 1603382"/>
              <a:gd name="connsiteY0" fmla="*/ 0 h 4431387"/>
              <a:gd name="connsiteX1" fmla="*/ 1603382 w 1603382"/>
              <a:gd name="connsiteY1" fmla="*/ 815034 h 4431387"/>
              <a:gd name="connsiteX2" fmla="*/ 19379 w 1603382"/>
              <a:gd name="connsiteY2" fmla="*/ 4431387 h 4431387"/>
              <a:gd name="connsiteX3" fmla="*/ 0 w 1603382"/>
              <a:gd name="connsiteY3" fmla="*/ 3868614 h 4431387"/>
              <a:gd name="connsiteX4" fmla="*/ 0 w 1603382"/>
              <a:gd name="connsiteY4" fmla="*/ 0 h 4431387"/>
              <a:gd name="connsiteX0" fmla="*/ 0 w 1741767"/>
              <a:gd name="connsiteY0" fmla="*/ 0 h 4431387"/>
              <a:gd name="connsiteX1" fmla="*/ 1741767 w 1741767"/>
              <a:gd name="connsiteY1" fmla="*/ 885230 h 4431387"/>
              <a:gd name="connsiteX2" fmla="*/ 19379 w 1741767"/>
              <a:gd name="connsiteY2" fmla="*/ 4431387 h 4431387"/>
              <a:gd name="connsiteX3" fmla="*/ 0 w 1741767"/>
              <a:gd name="connsiteY3" fmla="*/ 3868614 h 4431387"/>
              <a:gd name="connsiteX4" fmla="*/ 0 w 1741767"/>
              <a:gd name="connsiteY4" fmla="*/ 0 h 443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67" h="4431387">
                <a:moveTo>
                  <a:pt x="0" y="0"/>
                </a:moveTo>
                <a:lnTo>
                  <a:pt x="1741767" y="885230"/>
                </a:lnTo>
                <a:lnTo>
                  <a:pt x="19379" y="4431387"/>
                </a:lnTo>
                <a:lnTo>
                  <a:pt x="0" y="38686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Meta IGM" panose="02000503040000020004" pitchFamily="2" charset="0"/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31492AB0-7B02-C047-9A95-FAF70C8D8A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4862" y="733269"/>
            <a:ext cx="6747304" cy="6661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2876550"/>
            <a:ext cx="4859057" cy="1541626"/>
          </a:xfrm>
        </p:spPr>
        <p:txBody>
          <a:bodyPr anchor="b" anchorCtr="0"/>
          <a:lstStyle>
            <a:lvl1pPr algn="l">
              <a:defRPr sz="3500" b="1" i="0" spc="200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PRÄSENTATIONSTITEL BEARBEITEN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4430210"/>
            <a:ext cx="2514146" cy="379256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100" b="0" i="0" spc="100" baseline="0">
                <a:solidFill>
                  <a:schemeClr val="bg1"/>
                </a:solidFill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Datum</a:t>
            </a:r>
          </a:p>
        </p:txBody>
      </p:sp>
      <p:pic>
        <p:nvPicPr>
          <p:cNvPr id="8" name="Grafik 7" descr="Ein Bild, das Text, draußen, Schild, rot enthält.&#10;&#10;Automatisch generierte Beschreibung">
            <a:extLst>
              <a:ext uri="{FF2B5EF4-FFF2-40B4-BE49-F238E27FC236}">
                <a16:creationId xmlns:a16="http://schemas.microsoft.com/office/drawing/2014/main" id="{B928DB02-C8DC-644E-B938-DDE09274F0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207" y="-346205"/>
            <a:ext cx="3712727" cy="371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feil nach rechts 6"/>
          <p:cNvSpPr/>
          <p:nvPr userDrawn="1"/>
        </p:nvSpPr>
        <p:spPr>
          <a:xfrm>
            <a:off x="236941" y="4260335"/>
            <a:ext cx="8642349" cy="834179"/>
          </a:xfrm>
          <a:prstGeom prst="rightArrow">
            <a:avLst/>
          </a:prstGeom>
          <a:noFill/>
          <a:ln>
            <a:solidFill>
              <a:srgbClr val="3C3C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Halber Rahmen 7"/>
          <p:cNvSpPr/>
          <p:nvPr userDrawn="1"/>
        </p:nvSpPr>
        <p:spPr>
          <a:xfrm>
            <a:off x="1096469" y="2542577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Halber Rahmen 8"/>
          <p:cNvSpPr/>
          <p:nvPr userDrawn="1"/>
        </p:nvSpPr>
        <p:spPr>
          <a:xfrm>
            <a:off x="2917465" y="2196626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Halber Rahmen 9"/>
          <p:cNvSpPr/>
          <p:nvPr userDrawn="1"/>
        </p:nvSpPr>
        <p:spPr>
          <a:xfrm>
            <a:off x="4767122" y="1855105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Halber Rahmen 10"/>
          <p:cNvSpPr/>
          <p:nvPr userDrawn="1"/>
        </p:nvSpPr>
        <p:spPr>
          <a:xfrm>
            <a:off x="7091216" y="1488941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213964" y="4522020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Zeitstrahl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297674" y="4542599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3127667" y="4561335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7131388" y="4542599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5084428" y="4554769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pic>
        <p:nvPicPr>
          <p:cNvPr id="17" name="Picture 2" descr="https://intranet.bo-it.de/cps/rde/xbcr/intranet/docs_Team-IG-Metall_f2e5c1a80f443e8c22858e7dce9b7876efae0268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634" r="55" b="10907"/>
          <a:stretch/>
        </p:blipFill>
        <p:spPr bwMode="auto">
          <a:xfrm>
            <a:off x="338746" y="90092"/>
            <a:ext cx="1447346" cy="112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Gerader Verbinder 17"/>
          <p:cNvCxnSpPr/>
          <p:nvPr userDrawn="1"/>
        </p:nvCxnSpPr>
        <p:spPr>
          <a:xfrm>
            <a:off x="6623677" y="1777642"/>
            <a:ext cx="0" cy="2677885"/>
          </a:xfrm>
          <a:prstGeom prst="line">
            <a:avLst/>
          </a:prstGeom>
          <a:ln w="12700">
            <a:solidFill>
              <a:schemeClr val="accent6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 userDrawn="1"/>
        </p:nvSpPr>
        <p:spPr>
          <a:xfrm flipH="1">
            <a:off x="6275061" y="1408310"/>
            <a:ext cx="697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Wahl</a:t>
            </a:r>
          </a:p>
        </p:txBody>
      </p:sp>
    </p:spTree>
    <p:extLst>
      <p:ext uri="{BB962C8B-B14F-4D97-AF65-F5344CB8AC3E}">
        <p14:creationId xmlns:p14="http://schemas.microsoft.com/office/powerpoint/2010/main" val="386141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feil nach rechts 2"/>
          <p:cNvSpPr/>
          <p:nvPr userDrawn="1"/>
        </p:nvSpPr>
        <p:spPr>
          <a:xfrm>
            <a:off x="250825" y="4278906"/>
            <a:ext cx="8765954" cy="834179"/>
          </a:xfrm>
          <a:prstGeom prst="rightArrow">
            <a:avLst/>
          </a:prstGeom>
          <a:noFill/>
          <a:ln>
            <a:solidFill>
              <a:srgbClr val="3C3C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Halber Rahmen 3"/>
          <p:cNvSpPr/>
          <p:nvPr userDrawn="1"/>
        </p:nvSpPr>
        <p:spPr>
          <a:xfrm>
            <a:off x="1110353" y="2624980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Halber Rahmen 4"/>
          <p:cNvSpPr/>
          <p:nvPr userDrawn="1"/>
        </p:nvSpPr>
        <p:spPr>
          <a:xfrm>
            <a:off x="2931349" y="2279029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Halber Rahmen 5"/>
          <p:cNvSpPr/>
          <p:nvPr userDrawn="1"/>
        </p:nvSpPr>
        <p:spPr>
          <a:xfrm>
            <a:off x="4781006" y="1937508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Halber Rahmen 6"/>
          <p:cNvSpPr/>
          <p:nvPr userDrawn="1"/>
        </p:nvSpPr>
        <p:spPr>
          <a:xfrm>
            <a:off x="7211235" y="1571344"/>
            <a:ext cx="1521823" cy="254726"/>
          </a:xfrm>
          <a:prstGeom prst="halfFrame">
            <a:avLst/>
          </a:prstGeom>
          <a:solidFill>
            <a:srgbClr val="E30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227848" y="4540591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Zeitstrahl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1311558" y="4561170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3141551" y="4579906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7511031" y="4561170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5098312" y="4573340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</a:t>
            </a:r>
          </a:p>
        </p:txBody>
      </p:sp>
      <p:pic>
        <p:nvPicPr>
          <p:cNvPr id="14" name="Picture 2" descr="https://intranet.bo-it.de/cps/rde/xbcr/intranet/docs_Team-IG-Metall_f2e5c1a80f443e8c22858e7dce9b7876efae0268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634" r="55" b="10907"/>
          <a:stretch/>
        </p:blipFill>
        <p:spPr bwMode="auto">
          <a:xfrm>
            <a:off x="338746" y="90092"/>
            <a:ext cx="1447346" cy="112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Gerader Verbinder 14"/>
          <p:cNvCxnSpPr/>
          <p:nvPr userDrawn="1"/>
        </p:nvCxnSpPr>
        <p:spPr>
          <a:xfrm>
            <a:off x="6882481" y="1937508"/>
            <a:ext cx="1" cy="2544754"/>
          </a:xfrm>
          <a:prstGeom prst="line">
            <a:avLst/>
          </a:prstGeom>
          <a:ln w="12700">
            <a:solidFill>
              <a:schemeClr val="accent6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 flipH="1">
            <a:off x="6533866" y="1557495"/>
            <a:ext cx="697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Wahl</a:t>
            </a:r>
          </a:p>
        </p:txBody>
      </p:sp>
    </p:spTree>
    <p:extLst>
      <p:ext uri="{BB962C8B-B14F-4D97-AF65-F5344CB8AC3E}">
        <p14:creationId xmlns:p14="http://schemas.microsoft.com/office/powerpoint/2010/main" val="812010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310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401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541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44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589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816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11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46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0AA2AEA-20EE-1F47-ACF4-0C99D615D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14375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2374211"/>
            <a:ext cx="6591039" cy="961628"/>
          </a:xfrm>
        </p:spPr>
        <p:txBody>
          <a:bodyPr anchor="ctr" anchorCtr="0"/>
          <a:lstStyle>
            <a:lvl1pPr algn="l">
              <a:defRPr sz="3500" spc="2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PRÄSENTATIONSTITEL BEARBEITEN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4E9B235-21E8-9341-A119-8338AD8539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0825" y="3352934"/>
            <a:ext cx="2514146" cy="347696"/>
          </a:xfrm>
        </p:spPr>
        <p:txBody>
          <a:bodyPr wrap="none" lIns="0" tIns="0" rIns="0" bIns="0" anchor="ctr" anchorCtr="0">
            <a:normAutofit/>
          </a:bodyPr>
          <a:lstStyle>
            <a:lvl1pPr marL="0" indent="0">
              <a:buNone/>
              <a:defRPr sz="2100" b="0" i="0" spc="100" baseline="0">
                <a:solidFill>
                  <a:schemeClr val="bg1"/>
                </a:solidFill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197431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17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40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55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A6C4DE8-63EB-944F-9420-AFA164894E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14375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603659"/>
            <a:ext cx="4859057" cy="2524062"/>
          </a:xfrm>
        </p:spPr>
        <p:txBody>
          <a:bodyPr anchor="ctr" anchorCtr="0"/>
          <a:lstStyle>
            <a:lvl1pPr algn="l">
              <a:defRPr sz="3500" b="1" i="0" spc="200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ZWISCHENTITEL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17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0825" y="1080000"/>
            <a:ext cx="8642349" cy="454025"/>
          </a:xfrm>
        </p:spPr>
        <p:txBody>
          <a:bodyPr/>
          <a:lstStyle>
            <a:lvl1pPr>
              <a:defRPr spc="200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299168"/>
            <a:ext cx="8642349" cy="2119409"/>
          </a:xfrm>
        </p:spPr>
        <p:txBody>
          <a:bodyPr lIns="0" tIns="0" rIns="0" bIns="0">
            <a:normAutofit/>
          </a:bodyPr>
          <a:lstStyle>
            <a:lvl1pPr marL="280800" indent="-279450">
              <a:spcBef>
                <a:spcPts val="750"/>
              </a:spcBef>
              <a:buSzPct val="90000"/>
              <a:buFontTx/>
              <a:buBlip>
                <a:blip r:embed="rId2"/>
              </a:buBlip>
              <a:defRPr sz="1800" b="0" i="0">
                <a:solidFill>
                  <a:srgbClr val="3C3C3B"/>
                </a:solidFill>
                <a:latin typeface="Meta IGM" panose="02000503040000020004" pitchFamily="2" charset="0"/>
              </a:defRPr>
            </a:lvl1pPr>
            <a:lvl2pPr marL="586350" indent="-279450">
              <a:spcBef>
                <a:spcPts val="750"/>
              </a:spcBef>
              <a:buSzPct val="90000"/>
              <a:buFontTx/>
              <a:buBlip>
                <a:blip r:embed="rId2"/>
              </a:buBlip>
              <a:defRPr sz="1800" b="0" i="0">
                <a:solidFill>
                  <a:srgbClr val="3C3C3B"/>
                </a:solidFill>
                <a:latin typeface="Meta IGM" panose="02000503040000020004" pitchFamily="2" charset="0"/>
              </a:defRPr>
            </a:lvl2pPr>
            <a:lvl3pPr marL="899550" indent="-285750">
              <a:spcBef>
                <a:spcPts val="75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3pPr>
            <a:lvl4pPr marL="1200150" indent="-279450">
              <a:spcBef>
                <a:spcPts val="750"/>
              </a:spcBef>
              <a:buFontTx/>
              <a:buBlip>
                <a:blip r:embed="rId2"/>
              </a:buBlip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4pPr>
            <a:lvl5pPr marL="1471050">
              <a:spcBef>
                <a:spcPts val="750"/>
              </a:spcBef>
              <a:defRPr b="0" i="0">
                <a:solidFill>
                  <a:srgbClr val="3C3C3B"/>
                </a:solidFill>
                <a:latin typeface="Meta IGM" panose="02000503040000020004" pitchFamily="2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BAFFCE6-5B0A-D047-AF37-74CD899250A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44968"/>
            <a:ext cx="8642349" cy="4953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400" b="0" i="0" spc="100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D7486DF0-5739-C444-8591-8165BD759D7F}"/>
              </a:ext>
            </a:extLst>
          </p:cNvPr>
          <p:cNvSpPr txBox="1">
            <a:spLocks/>
          </p:cNvSpPr>
          <p:nvPr userDrawn="1"/>
        </p:nvSpPr>
        <p:spPr>
          <a:xfrm>
            <a:off x="4135077" y="4678176"/>
            <a:ext cx="884237" cy="27196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b="0" i="0" dirty="0">
              <a:latin typeface="Meta IGM" panose="02000503040000020004" pitchFamily="2" charset="0"/>
            </a:endParaRPr>
          </a:p>
        </p:txBody>
      </p:sp>
      <p:pic>
        <p:nvPicPr>
          <p:cNvPr id="6" name="Picture 2" descr="https://intranet.bo-it.de/cps/rde/xbcr/intranet/docs_Team-IG-Metall_f2e5c1a80f443e8c22858e7dce9b7876efae0268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634" r="55" b="10907"/>
          <a:stretch/>
        </p:blipFill>
        <p:spPr bwMode="auto">
          <a:xfrm>
            <a:off x="7570819" y="58719"/>
            <a:ext cx="1447346" cy="112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32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in Dreiec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4" y="2213003"/>
            <a:ext cx="4228968" cy="2228368"/>
          </a:xfrm>
        </p:spPr>
        <p:txBody>
          <a:bodyPr lIns="0" tIns="0" rIns="0" bIns="0">
            <a:noAutofit/>
          </a:bodyPr>
          <a:lstStyle>
            <a:lvl1pPr marL="243450">
              <a:defRPr b="0" i="0">
                <a:latin typeface="Meta IGM" panose="02000503040000020004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79389"/>
            <a:ext cx="4228967" cy="4953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400" b="0" i="0" spc="100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4135077" y="4678176"/>
            <a:ext cx="884237" cy="27196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5" y="1080000"/>
            <a:ext cx="4228967" cy="472175"/>
          </a:xfrm>
        </p:spPr>
        <p:txBody>
          <a:bodyPr/>
          <a:lstStyle>
            <a:lvl1pPr>
              <a:defRPr spc="200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1AFD7D0B-45C0-0649-BF63-2ABAFA5036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50569" y="1732138"/>
            <a:ext cx="3895208" cy="3908072"/>
          </a:xfrm>
          <a:custGeom>
            <a:avLst/>
            <a:gdLst>
              <a:gd name="connsiteX0" fmla="*/ 0 w 2844800"/>
              <a:gd name="connsiteY0" fmla="*/ 1492250 h 1492250"/>
              <a:gd name="connsiteX1" fmla="*/ 1422400 w 2844800"/>
              <a:gd name="connsiteY1" fmla="*/ 0 h 1492250"/>
              <a:gd name="connsiteX2" fmla="*/ 2844800 w 2844800"/>
              <a:gd name="connsiteY2" fmla="*/ 1492250 h 1492250"/>
              <a:gd name="connsiteX3" fmla="*/ 0 w 2844800"/>
              <a:gd name="connsiteY3" fmla="*/ 1492250 h 1492250"/>
              <a:gd name="connsiteX0" fmla="*/ 0 w 3719689"/>
              <a:gd name="connsiteY0" fmla="*/ 1492250 h 3366205"/>
              <a:gd name="connsiteX1" fmla="*/ 1422400 w 3719689"/>
              <a:gd name="connsiteY1" fmla="*/ 0 h 3366205"/>
              <a:gd name="connsiteX2" fmla="*/ 3719689 w 3719689"/>
              <a:gd name="connsiteY2" fmla="*/ 3366205 h 3366205"/>
              <a:gd name="connsiteX3" fmla="*/ 0 w 3719689"/>
              <a:gd name="connsiteY3" fmla="*/ 1492250 h 3366205"/>
              <a:gd name="connsiteX0" fmla="*/ 0 w 3905955"/>
              <a:gd name="connsiteY0" fmla="*/ 1938161 h 3812116"/>
              <a:gd name="connsiteX1" fmla="*/ 3905955 w 3905955"/>
              <a:gd name="connsiteY1" fmla="*/ 0 h 3812116"/>
              <a:gd name="connsiteX2" fmla="*/ 3719689 w 3905955"/>
              <a:gd name="connsiteY2" fmla="*/ 3812116 h 3812116"/>
              <a:gd name="connsiteX3" fmla="*/ 0 w 3905955"/>
              <a:gd name="connsiteY3" fmla="*/ 1938161 h 3812116"/>
              <a:gd name="connsiteX0" fmla="*/ 0 w 3905955"/>
              <a:gd name="connsiteY0" fmla="*/ 1938161 h 3496027"/>
              <a:gd name="connsiteX1" fmla="*/ 3905955 w 3905955"/>
              <a:gd name="connsiteY1" fmla="*/ 0 h 3496027"/>
              <a:gd name="connsiteX2" fmla="*/ 3900311 w 3905955"/>
              <a:gd name="connsiteY2" fmla="*/ 3496027 h 3496027"/>
              <a:gd name="connsiteX3" fmla="*/ 0 w 3905955"/>
              <a:gd name="connsiteY3" fmla="*/ 1938161 h 3496027"/>
              <a:gd name="connsiteX0" fmla="*/ 0 w 3900342"/>
              <a:gd name="connsiteY0" fmla="*/ 1830917 h 3388783"/>
              <a:gd name="connsiteX1" fmla="*/ 3821289 w 3900342"/>
              <a:gd name="connsiteY1" fmla="*/ 0 h 3388783"/>
              <a:gd name="connsiteX2" fmla="*/ 3900311 w 3900342"/>
              <a:gd name="connsiteY2" fmla="*/ 3388783 h 3388783"/>
              <a:gd name="connsiteX3" fmla="*/ 0 w 3900342"/>
              <a:gd name="connsiteY3" fmla="*/ 1830917 h 3388783"/>
              <a:gd name="connsiteX0" fmla="*/ 0 w 3900561"/>
              <a:gd name="connsiteY0" fmla="*/ 1932517 h 3490383"/>
              <a:gd name="connsiteX1" fmla="*/ 3894666 w 3900561"/>
              <a:gd name="connsiteY1" fmla="*/ 0 h 3490383"/>
              <a:gd name="connsiteX2" fmla="*/ 3900311 w 3900561"/>
              <a:gd name="connsiteY2" fmla="*/ 3490383 h 3490383"/>
              <a:gd name="connsiteX3" fmla="*/ 0 w 3900561"/>
              <a:gd name="connsiteY3" fmla="*/ 1932517 h 3490383"/>
              <a:gd name="connsiteX0" fmla="*/ 0 w 3895208"/>
              <a:gd name="connsiteY0" fmla="*/ 1932517 h 3908072"/>
              <a:gd name="connsiteX1" fmla="*/ 3894666 w 3895208"/>
              <a:gd name="connsiteY1" fmla="*/ 0 h 3908072"/>
              <a:gd name="connsiteX2" fmla="*/ 3894666 w 3895208"/>
              <a:gd name="connsiteY2" fmla="*/ 3908072 h 3908072"/>
              <a:gd name="connsiteX3" fmla="*/ 0 w 3895208"/>
              <a:gd name="connsiteY3" fmla="*/ 1932517 h 39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5208" h="3908072">
                <a:moveTo>
                  <a:pt x="0" y="1932517"/>
                </a:moveTo>
                <a:lnTo>
                  <a:pt x="3894666" y="0"/>
                </a:lnTo>
                <a:cubicBezTo>
                  <a:pt x="3892785" y="1165342"/>
                  <a:pt x="3896547" y="2742730"/>
                  <a:pt x="3894666" y="3908072"/>
                </a:cubicBezTo>
                <a:lnTo>
                  <a:pt x="0" y="1932517"/>
                </a:ln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r">
              <a:spcBef>
                <a:spcPts val="500"/>
              </a:spcBef>
              <a:buFont typeface="Arial" panose="020B0604020202020204" pitchFamily="34" charset="0"/>
              <a:buNone/>
              <a:defRPr sz="160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307DC63A-7B6C-E443-8FD2-12E8BE98F00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42614" y="1023853"/>
            <a:ext cx="2114407" cy="2121623"/>
          </a:xfrm>
          <a:custGeom>
            <a:avLst/>
            <a:gdLst>
              <a:gd name="connsiteX0" fmla="*/ 0 w 1614487"/>
              <a:gd name="connsiteY0" fmla="*/ 0 h 2119313"/>
              <a:gd name="connsiteX1" fmla="*/ 1614487 w 1614487"/>
              <a:gd name="connsiteY1" fmla="*/ 0 h 2119313"/>
              <a:gd name="connsiteX2" fmla="*/ 1614487 w 1614487"/>
              <a:gd name="connsiteY2" fmla="*/ 2119313 h 2119313"/>
              <a:gd name="connsiteX3" fmla="*/ 0 w 1614487"/>
              <a:gd name="connsiteY3" fmla="*/ 2119313 h 2119313"/>
              <a:gd name="connsiteX4" fmla="*/ 0 w 1614487"/>
              <a:gd name="connsiteY4" fmla="*/ 0 h 2119313"/>
              <a:gd name="connsiteX0" fmla="*/ 0 w 1614487"/>
              <a:gd name="connsiteY0" fmla="*/ 0 h 2119313"/>
              <a:gd name="connsiteX1" fmla="*/ 1614487 w 1614487"/>
              <a:gd name="connsiteY1" fmla="*/ 2119313 h 2119313"/>
              <a:gd name="connsiteX2" fmla="*/ 0 w 1614487"/>
              <a:gd name="connsiteY2" fmla="*/ 2119313 h 2119313"/>
              <a:gd name="connsiteX3" fmla="*/ 0 w 1614487"/>
              <a:gd name="connsiteY3" fmla="*/ 0 h 2119313"/>
              <a:gd name="connsiteX0" fmla="*/ 90054 w 1614487"/>
              <a:gd name="connsiteY0" fmla="*/ 0 h 2244004"/>
              <a:gd name="connsiteX1" fmla="*/ 1614487 w 1614487"/>
              <a:gd name="connsiteY1" fmla="*/ 2244004 h 2244004"/>
              <a:gd name="connsiteX2" fmla="*/ 0 w 1614487"/>
              <a:gd name="connsiteY2" fmla="*/ 2244004 h 2244004"/>
              <a:gd name="connsiteX3" fmla="*/ 90054 w 1614487"/>
              <a:gd name="connsiteY3" fmla="*/ 0 h 2244004"/>
              <a:gd name="connsiteX0" fmla="*/ 0 w 1524433"/>
              <a:gd name="connsiteY0" fmla="*/ 0 h 2244004"/>
              <a:gd name="connsiteX1" fmla="*/ 1524433 w 1524433"/>
              <a:gd name="connsiteY1" fmla="*/ 2244004 h 2244004"/>
              <a:gd name="connsiteX2" fmla="*/ 6927 w 1524433"/>
              <a:gd name="connsiteY2" fmla="*/ 2160877 h 2244004"/>
              <a:gd name="connsiteX3" fmla="*/ 0 w 1524433"/>
              <a:gd name="connsiteY3" fmla="*/ 0 h 2244004"/>
              <a:gd name="connsiteX0" fmla="*/ 0 w 2120179"/>
              <a:gd name="connsiteY0" fmla="*/ 0 h 2160877"/>
              <a:gd name="connsiteX1" fmla="*/ 2120179 w 2120179"/>
              <a:gd name="connsiteY1" fmla="*/ 1080223 h 2160877"/>
              <a:gd name="connsiteX2" fmla="*/ 6927 w 2120179"/>
              <a:gd name="connsiteY2" fmla="*/ 2160877 h 2160877"/>
              <a:gd name="connsiteX3" fmla="*/ 0 w 2120179"/>
              <a:gd name="connsiteY3" fmla="*/ 0 h 2160877"/>
              <a:gd name="connsiteX0" fmla="*/ 0 w 2120179"/>
              <a:gd name="connsiteY0" fmla="*/ 0 h 2147023"/>
              <a:gd name="connsiteX1" fmla="*/ 2120179 w 2120179"/>
              <a:gd name="connsiteY1" fmla="*/ 1080223 h 2147023"/>
              <a:gd name="connsiteX2" fmla="*/ 6927 w 2120179"/>
              <a:gd name="connsiteY2" fmla="*/ 2147023 h 2147023"/>
              <a:gd name="connsiteX3" fmla="*/ 0 w 2120179"/>
              <a:gd name="connsiteY3" fmla="*/ 0 h 2147023"/>
              <a:gd name="connsiteX0" fmla="*/ 6928 w 2127107"/>
              <a:gd name="connsiteY0" fmla="*/ 0 h 2147023"/>
              <a:gd name="connsiteX1" fmla="*/ 2127107 w 2127107"/>
              <a:gd name="connsiteY1" fmla="*/ 1080223 h 2147023"/>
              <a:gd name="connsiteX2" fmla="*/ 0 w 2127107"/>
              <a:gd name="connsiteY2" fmla="*/ 2147023 h 2147023"/>
              <a:gd name="connsiteX3" fmla="*/ 6928 w 2127107"/>
              <a:gd name="connsiteY3" fmla="*/ 0 h 2147023"/>
              <a:gd name="connsiteX0" fmla="*/ 338 w 2120517"/>
              <a:gd name="connsiteY0" fmla="*/ 0 h 2147023"/>
              <a:gd name="connsiteX1" fmla="*/ 2120517 w 2120517"/>
              <a:gd name="connsiteY1" fmla="*/ 1080223 h 2147023"/>
              <a:gd name="connsiteX2" fmla="*/ 6110 w 2120517"/>
              <a:gd name="connsiteY2" fmla="*/ 2147023 h 2147023"/>
              <a:gd name="connsiteX3" fmla="*/ 338 w 2120517"/>
              <a:gd name="connsiteY3" fmla="*/ 0 h 2147023"/>
              <a:gd name="connsiteX0" fmla="*/ 35503 w 2114407"/>
              <a:gd name="connsiteY0" fmla="*/ 0 h 2004148"/>
              <a:gd name="connsiteX1" fmla="*/ 2114407 w 2114407"/>
              <a:gd name="connsiteY1" fmla="*/ 937348 h 2004148"/>
              <a:gd name="connsiteX2" fmla="*/ 0 w 2114407"/>
              <a:gd name="connsiteY2" fmla="*/ 2004148 h 2004148"/>
              <a:gd name="connsiteX3" fmla="*/ 35503 w 2114407"/>
              <a:gd name="connsiteY3" fmla="*/ 0 h 2004148"/>
              <a:gd name="connsiteX0" fmla="*/ 6928 w 2114407"/>
              <a:gd name="connsiteY0" fmla="*/ 0 h 2121623"/>
              <a:gd name="connsiteX1" fmla="*/ 2114407 w 2114407"/>
              <a:gd name="connsiteY1" fmla="*/ 1054823 h 2121623"/>
              <a:gd name="connsiteX2" fmla="*/ 0 w 2114407"/>
              <a:gd name="connsiteY2" fmla="*/ 2121623 h 2121623"/>
              <a:gd name="connsiteX3" fmla="*/ 6928 w 2114407"/>
              <a:gd name="connsiteY3" fmla="*/ 0 h 212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407" h="2121623">
                <a:moveTo>
                  <a:pt x="6928" y="0"/>
                </a:moveTo>
                <a:lnTo>
                  <a:pt x="2114407" y="1054823"/>
                </a:lnTo>
                <a:lnTo>
                  <a:pt x="0" y="2121623"/>
                </a:lnTo>
                <a:cubicBezTo>
                  <a:pt x="2309" y="1405949"/>
                  <a:pt x="4619" y="715674"/>
                  <a:pt x="6928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None/>
              <a:defRPr sz="140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28332BA-1E60-C547-87CF-B32F3589022F}"/>
              </a:ext>
            </a:extLst>
          </p:cNvPr>
          <p:cNvSpPr/>
          <p:nvPr userDrawn="1"/>
        </p:nvSpPr>
        <p:spPr>
          <a:xfrm>
            <a:off x="5250569" y="3766384"/>
            <a:ext cx="3791420" cy="3543684"/>
          </a:xfrm>
          <a:custGeom>
            <a:avLst/>
            <a:gdLst>
              <a:gd name="connsiteX0" fmla="*/ 0 w 1533886"/>
              <a:gd name="connsiteY0" fmla="*/ 0 h 2268362"/>
              <a:gd name="connsiteX1" fmla="*/ 1533886 w 1533886"/>
              <a:gd name="connsiteY1" fmla="*/ 0 h 2268362"/>
              <a:gd name="connsiteX2" fmla="*/ 1533886 w 1533886"/>
              <a:gd name="connsiteY2" fmla="*/ 2268362 h 2268362"/>
              <a:gd name="connsiteX3" fmla="*/ 0 w 1533886"/>
              <a:gd name="connsiteY3" fmla="*/ 2268362 h 2268362"/>
              <a:gd name="connsiteX4" fmla="*/ 0 w 1533886"/>
              <a:gd name="connsiteY4" fmla="*/ 0 h 2268362"/>
              <a:gd name="connsiteX0" fmla="*/ 0 w 1533886"/>
              <a:gd name="connsiteY0" fmla="*/ 0 h 2268362"/>
              <a:gd name="connsiteX1" fmla="*/ 1533886 w 1533886"/>
              <a:gd name="connsiteY1" fmla="*/ 2268362 h 2268362"/>
              <a:gd name="connsiteX2" fmla="*/ 0 w 1533886"/>
              <a:gd name="connsiteY2" fmla="*/ 2268362 h 2268362"/>
              <a:gd name="connsiteX3" fmla="*/ 0 w 1533886"/>
              <a:gd name="connsiteY3" fmla="*/ 0 h 2268362"/>
              <a:gd name="connsiteX0" fmla="*/ 0 w 3896086"/>
              <a:gd name="connsiteY0" fmla="*/ 0 h 2268362"/>
              <a:gd name="connsiteX1" fmla="*/ 3896086 w 3896086"/>
              <a:gd name="connsiteY1" fmla="*/ 1938162 h 2268362"/>
              <a:gd name="connsiteX2" fmla="*/ 0 w 3896086"/>
              <a:gd name="connsiteY2" fmla="*/ 2268362 h 2268362"/>
              <a:gd name="connsiteX3" fmla="*/ 0 w 3896086"/>
              <a:gd name="connsiteY3" fmla="*/ 0 h 2268362"/>
              <a:gd name="connsiteX0" fmla="*/ 0 w 4607286"/>
              <a:gd name="connsiteY0" fmla="*/ 0 h 2306462"/>
              <a:gd name="connsiteX1" fmla="*/ 4607286 w 4607286"/>
              <a:gd name="connsiteY1" fmla="*/ 2306462 h 2306462"/>
              <a:gd name="connsiteX2" fmla="*/ 0 w 4607286"/>
              <a:gd name="connsiteY2" fmla="*/ 2268362 h 2306462"/>
              <a:gd name="connsiteX3" fmla="*/ 0 w 4607286"/>
              <a:gd name="connsiteY3" fmla="*/ 0 h 2306462"/>
              <a:gd name="connsiteX0" fmla="*/ 12700 w 4619986"/>
              <a:gd name="connsiteY0" fmla="*/ 0 h 4262262"/>
              <a:gd name="connsiteX1" fmla="*/ 4619986 w 4619986"/>
              <a:gd name="connsiteY1" fmla="*/ 2306462 h 4262262"/>
              <a:gd name="connsiteX2" fmla="*/ 0 w 4619986"/>
              <a:gd name="connsiteY2" fmla="*/ 4262262 h 4262262"/>
              <a:gd name="connsiteX3" fmla="*/ 12700 w 4619986"/>
              <a:gd name="connsiteY3" fmla="*/ 0 h 426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986" h="4262262">
                <a:moveTo>
                  <a:pt x="12700" y="0"/>
                </a:moveTo>
                <a:lnTo>
                  <a:pt x="4619986" y="2306462"/>
                </a:lnTo>
                <a:lnTo>
                  <a:pt x="0" y="4262262"/>
                </a:lnTo>
                <a:cubicBezTo>
                  <a:pt x="4233" y="2841508"/>
                  <a:pt x="8467" y="1420754"/>
                  <a:pt x="1270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2000">
                <a:schemeClr val="tx1"/>
              </a:gs>
              <a:gs pos="98000">
                <a:schemeClr val="accent1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3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Quad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4" y="2213003"/>
            <a:ext cx="4228968" cy="2228368"/>
          </a:xfrm>
        </p:spPr>
        <p:txBody>
          <a:bodyPr lIns="0" tIns="0" rIns="0" bIns="0">
            <a:noAutofit/>
          </a:bodyPr>
          <a:lstStyle>
            <a:lvl1pPr marL="243450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01916FA-D5D3-3649-805F-88EF80C0F8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79389"/>
            <a:ext cx="4228967" cy="4953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2400" b="0" i="0" spc="100" baseline="0">
                <a:latin typeface="Meta Head IGM Cond Light" panose="02000506030000020004" pitchFamily="2" charset="77"/>
              </a:defRPr>
            </a:lvl1pPr>
          </a:lstStyle>
          <a:p>
            <a:r>
              <a:rPr lang="de-DE" dirty="0"/>
              <a:t>Unterzeile einfügen</a:t>
            </a:r>
          </a:p>
        </p:txBody>
      </p:sp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736" y="1080001"/>
            <a:ext cx="4147439" cy="3361632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4135077" y="4678176"/>
            <a:ext cx="884237" cy="27196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5" y="1080000"/>
            <a:ext cx="4228967" cy="472175"/>
          </a:xfrm>
        </p:spPr>
        <p:txBody>
          <a:bodyPr/>
          <a:lstStyle>
            <a:lvl1pPr>
              <a:defRPr spc="200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051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9">
            <a:extLst>
              <a:ext uri="{FF2B5EF4-FFF2-40B4-BE49-F238E27FC236}">
                <a16:creationId xmlns:a16="http://schemas.microsoft.com/office/drawing/2014/main" id="{38FCB7D0-646F-AF48-A2B8-12A09927B9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032" y="1080001"/>
            <a:ext cx="8643144" cy="3361632"/>
          </a:xfrm>
          <a:solidFill>
            <a:schemeClr val="accent6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4135077" y="4678176"/>
            <a:ext cx="884237" cy="27196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b="0" i="0" dirty="0">
              <a:latin typeface="Meta IGM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06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40241A6-D7C2-2D40-8F92-2599EC120160}"/>
              </a:ext>
            </a:extLst>
          </p:cNvPr>
          <p:cNvSpPr txBox="1">
            <a:spLocks/>
          </p:cNvSpPr>
          <p:nvPr userDrawn="1"/>
        </p:nvSpPr>
        <p:spPr>
          <a:xfrm>
            <a:off x="4135077" y="4678176"/>
            <a:ext cx="884237" cy="27196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000" b="0" i="0" kern="1200">
                <a:solidFill>
                  <a:srgbClr val="3C3C3B"/>
                </a:solidFill>
                <a:latin typeface="Meta OT" panose="020B0504030101020104" pitchFamily="34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2"/>
              </a:buBlip>
              <a:defRPr sz="1800" b="0" i="0" kern="1200">
                <a:solidFill>
                  <a:schemeClr val="tx1"/>
                </a:solidFill>
                <a:latin typeface="Meta OT" panose="020B0504030101020104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E565D1A-C7ED-2741-8521-CA3C0FECAFC6}" type="slidenum">
              <a:rPr lang="de-DE" b="0" i="0" smtClean="0">
                <a:latin typeface="Meta IGM" panose="02000503040000020004" pitchFamily="2" charset="0"/>
              </a:rPr>
              <a:pPr algn="ctr"/>
              <a:t>‹Nr.›</a:t>
            </a:fld>
            <a:endParaRPr lang="de-DE" b="0" i="0" dirty="0">
              <a:latin typeface="Meta IGM" panose="02000503040000020004" pitchFamily="2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6248DF6-2726-DD4A-A7E5-C91F48E303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5" y="1080000"/>
            <a:ext cx="4228967" cy="472175"/>
          </a:xfrm>
        </p:spPr>
        <p:txBody>
          <a:bodyPr/>
          <a:lstStyle>
            <a:lvl1pPr>
              <a:defRPr spc="200" baseline="0"/>
            </a:lvl1pPr>
          </a:lstStyle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13" name="SmartArt-Platzhalter 3">
            <a:extLst>
              <a:ext uri="{FF2B5EF4-FFF2-40B4-BE49-F238E27FC236}">
                <a16:creationId xmlns:a16="http://schemas.microsoft.com/office/drawing/2014/main" id="{55665241-B298-6C48-8846-F34E0522A23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250825" y="1739900"/>
            <a:ext cx="8642350" cy="2701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827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C8A545D-DAD0-0540-AAC9-9A022508D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143750" cy="51435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40B9E7E-0156-544E-8B23-4556027F32C5}"/>
              </a:ext>
            </a:extLst>
          </p:cNvPr>
          <p:cNvSpPr/>
          <p:nvPr userDrawn="1"/>
        </p:nvSpPr>
        <p:spPr>
          <a:xfrm>
            <a:off x="6825727" y="4651717"/>
            <a:ext cx="2318273" cy="494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Meta IGM" panose="02000503040000020004" pitchFamily="2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27B3B13-3C71-104B-92CD-29B6205299BB}"/>
              </a:ext>
            </a:extLst>
          </p:cNvPr>
          <p:cNvSpPr txBox="1"/>
          <p:nvPr userDrawn="1"/>
        </p:nvSpPr>
        <p:spPr>
          <a:xfrm>
            <a:off x="5705475" y="2190346"/>
            <a:ext cx="3187699" cy="270843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 </a:t>
            </a:r>
            <a:b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100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Gliederung einfügen</a:t>
            </a:r>
          </a:p>
          <a:p>
            <a:pPr algn="r"/>
            <a:endParaRPr lang="de-DE" sz="11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Max Mustermann</a:t>
            </a:r>
            <a:b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Musterstraße 12</a:t>
            </a:r>
            <a:b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45678 Musterstadt</a:t>
            </a:r>
          </a:p>
          <a:p>
            <a:pPr algn="r"/>
            <a:endParaRPr lang="de-DE" sz="11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Tel 0123 456789-0</a:t>
            </a:r>
            <a:b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</a:br>
            <a:r>
              <a:rPr lang="de-DE" sz="11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max.mustermann@igmetall.de</a:t>
            </a:r>
          </a:p>
          <a:p>
            <a:pPr algn="r"/>
            <a:endParaRPr lang="de-DE" sz="11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600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Impressum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Wilhelm-Leuschner-Str. 79, 60329 Frankfurt am Main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Vertreten durch den Vorstand, 1. Vorsitzender: Jörg Hofmann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vorstand@igmetall.de</a:t>
            </a:r>
          </a:p>
          <a:p>
            <a:pPr algn="r"/>
            <a:endParaRPr lang="de-DE" sz="6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  <a:p>
            <a:pPr algn="r"/>
            <a:r>
              <a:rPr lang="de-DE" sz="600" b="0" i="0" kern="1200" dirty="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V.i.S.d.P</a:t>
            </a:r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. / Verantwortlich nach § 18 Abs. 2 </a:t>
            </a:r>
            <a:r>
              <a:rPr lang="de-DE" sz="600" b="0" i="0" kern="1200" dirty="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MStV</a:t>
            </a:r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: 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Vorname Nachname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Gliederung/Funktion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Musterstraße 123, 12345 Musterstadt</a:t>
            </a:r>
          </a:p>
          <a:p>
            <a:pPr algn="r"/>
            <a:r>
              <a:rPr lang="de-DE" sz="6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Kontakt: </a:t>
            </a:r>
            <a:r>
              <a:rPr lang="de-DE" sz="600" b="0" i="0" kern="1200" dirty="0" err="1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muster@igmetall.de</a:t>
            </a:r>
            <a:endParaRPr lang="de-DE" sz="600" b="0" i="0" kern="1200" dirty="0">
              <a:solidFill>
                <a:srgbClr val="3C3C3B"/>
              </a:solidFill>
              <a:effectLst/>
              <a:latin typeface="Meta IGM" panose="02000503040000020004" pitchFamily="2" charset="0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8D3693-BBC6-414A-8E27-D8298EF983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0825" y="1603659"/>
            <a:ext cx="4859057" cy="2524062"/>
          </a:xfrm>
        </p:spPr>
        <p:txBody>
          <a:bodyPr anchor="ctr" anchorCtr="0"/>
          <a:lstStyle>
            <a:lvl1pPr algn="l">
              <a:defRPr sz="3500" b="1" i="0" spc="200" baseline="0">
                <a:solidFill>
                  <a:schemeClr val="bg1"/>
                </a:solidFill>
                <a:latin typeface="Meta Head IGM Cond Black" panose="02000506030000020004" pitchFamily="2" charset="77"/>
              </a:defRPr>
            </a:lvl1pPr>
          </a:lstStyle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63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825" y="1365774"/>
            <a:ext cx="7722401" cy="4540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25" y="1979525"/>
            <a:ext cx="8642349" cy="2653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0113CA0-0DD7-9548-B4A8-43615A11C38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173175" y="238618"/>
            <a:ext cx="720000" cy="72000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61566813-E909-A142-B31F-03FCE51CCD4D}"/>
              </a:ext>
            </a:extLst>
          </p:cNvPr>
          <p:cNvSpPr txBox="1"/>
          <p:nvPr userDrawn="1"/>
        </p:nvSpPr>
        <p:spPr>
          <a:xfrm>
            <a:off x="6115050" y="4636168"/>
            <a:ext cx="27840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000" b="0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IG Metall</a:t>
            </a:r>
          </a:p>
          <a:p>
            <a:pPr algn="r"/>
            <a:r>
              <a:rPr lang="de-DE" sz="1000" b="1" i="0" kern="1200" dirty="0">
                <a:solidFill>
                  <a:srgbClr val="3C3C3B"/>
                </a:solidFill>
                <a:effectLst/>
                <a:latin typeface="Meta IGM" panose="02000503040000020004" pitchFamily="2" charset="0"/>
                <a:ea typeface="+mn-ea"/>
                <a:cs typeface="+mn-cs"/>
              </a:rPr>
              <a:t>Rendsburg</a:t>
            </a:r>
          </a:p>
        </p:txBody>
      </p:sp>
      <p:pic>
        <p:nvPicPr>
          <p:cNvPr id="7" name="Picture 2" descr="https://intranet.bo-it.de/cps/rde/xbcr/intranet/docs_Team-IG-Metall_f2e5c1a80f443e8c22858e7dce9b7876efae0268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634" r="55" b="10907"/>
          <a:stretch/>
        </p:blipFill>
        <p:spPr bwMode="auto">
          <a:xfrm>
            <a:off x="7570819" y="73467"/>
            <a:ext cx="1447346" cy="112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2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77" r:id="rId5"/>
    <p:sldLayoutId id="2147483675" r:id="rId6"/>
    <p:sldLayoutId id="2147483678" r:id="rId7"/>
    <p:sldLayoutId id="2147483676" r:id="rId8"/>
    <p:sldLayoutId id="2147483674" r:id="rId9"/>
    <p:sldLayoutId id="2147483693" r:id="rId10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b="1" i="0" kern="1200" cap="all" spc="200" baseline="0">
          <a:solidFill>
            <a:srgbClr val="E3051B"/>
          </a:solidFill>
          <a:latin typeface="Meta Head IGM Cond Black" panose="02000506030000020004" pitchFamily="2" charset="77"/>
          <a:ea typeface="+mj-ea"/>
          <a:cs typeface="+mj-cs"/>
        </a:defRPr>
      </a:lvl1pPr>
    </p:titleStyle>
    <p:bodyStyle>
      <a:lvl1pPr marL="171450" indent="-243450" algn="l" defTabSz="685800" rtl="0" eaLnBrk="1" latinLnBrk="0" hangingPunct="1">
        <a:lnSpc>
          <a:spcPct val="90000"/>
        </a:lnSpc>
        <a:spcBef>
          <a:spcPts val="750"/>
        </a:spcBef>
        <a:buSzPct val="90000"/>
        <a:buFontTx/>
        <a:buBlip>
          <a:blip r:embed="rId14"/>
        </a:buBlip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1pPr>
      <a:lvl2pPr marL="514350" indent="-243450" algn="l" defTabSz="685800" rtl="0" eaLnBrk="1" latinLnBrk="0" hangingPunct="1">
        <a:lnSpc>
          <a:spcPct val="90000"/>
        </a:lnSpc>
        <a:spcBef>
          <a:spcPts val="375"/>
        </a:spcBef>
        <a:buSzPct val="90000"/>
        <a:buFontTx/>
        <a:buBlip>
          <a:blip r:embed="rId14"/>
        </a:buBlip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2pPr>
      <a:lvl3pPr marL="785250" indent="-243450" algn="l" defTabSz="685800" rtl="0" eaLnBrk="1" latinLnBrk="0" hangingPunct="1">
        <a:lnSpc>
          <a:spcPct val="90000"/>
        </a:lnSpc>
        <a:spcBef>
          <a:spcPts val="375"/>
        </a:spcBef>
        <a:buSzPct val="90000"/>
        <a:buFontTx/>
        <a:buBlip>
          <a:blip r:embed="rId14"/>
        </a:buBlip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3pPr>
      <a:lvl4pPr marL="1056150" indent="-243450" algn="l" defTabSz="685800" rtl="0" eaLnBrk="1" latinLnBrk="0" hangingPunct="1">
        <a:lnSpc>
          <a:spcPct val="90000"/>
        </a:lnSpc>
        <a:spcBef>
          <a:spcPts val="375"/>
        </a:spcBef>
        <a:buSzPct val="90000"/>
        <a:buFontTx/>
        <a:buBlip>
          <a:blip r:embed="rId14"/>
        </a:buBlip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4pPr>
      <a:lvl5pPr marL="1327050" indent="-243450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14"/>
        </a:buBlip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rgbClr val="3C3C3B"/>
          </a:solidFill>
          <a:latin typeface="Meta IGM" panose="02000503040000020004" pitchFamily="2" charset="0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58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146">
          <p15:clr>
            <a:srgbClr val="F26B43"/>
          </p15:clr>
        </p15:guide>
        <p15:guide id="6" orient="horz" pos="309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FD202-34D8-446E-BDC7-B96EA7295529}" type="datetimeFigureOut">
              <a:rPr lang="de-DE" smtClean="0"/>
              <a:t>13.10.2025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0AEA9-A167-4EC5-9BDD-4AB2250E79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21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B062AD-6F39-8B4B-A769-7638138C83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200" dirty="0"/>
              <a:t>Workshop der </a:t>
            </a:r>
            <a:r>
              <a:rPr lang="de-DE" sz="3200" dirty="0" err="1"/>
              <a:t>rendsburger</a:t>
            </a:r>
            <a:r>
              <a:rPr lang="de-DE" sz="3200" dirty="0"/>
              <a:t> </a:t>
            </a:r>
            <a:r>
              <a:rPr lang="de-DE" sz="3200" dirty="0" err="1"/>
              <a:t>vertrauensleute</a:t>
            </a:r>
            <a:endParaRPr lang="de-DE" sz="32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F8A6E5-718B-B342-B559-A0649F43F9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11. Oktober 2025</a:t>
            </a:r>
          </a:p>
        </p:txBody>
      </p:sp>
    </p:spTree>
    <p:extLst>
      <p:ext uri="{BB962C8B-B14F-4D97-AF65-F5344CB8AC3E}">
        <p14:creationId xmlns:p14="http://schemas.microsoft.com/office/powerpoint/2010/main" val="294351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910F5-2539-BC11-1017-0D7029F6E1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825" y="1603659"/>
            <a:ext cx="5115502" cy="2524062"/>
          </a:xfrm>
        </p:spPr>
        <p:txBody>
          <a:bodyPr/>
          <a:lstStyle/>
          <a:p>
            <a:r>
              <a:rPr lang="de-DE" dirty="0"/>
              <a:t>Gute Ansprache im betrieb – wie geht das nochmal?</a:t>
            </a:r>
          </a:p>
        </p:txBody>
      </p:sp>
    </p:spTree>
    <p:extLst>
      <p:ext uri="{BB962C8B-B14F-4D97-AF65-F5344CB8AC3E}">
        <p14:creationId xmlns:p14="http://schemas.microsoft.com/office/powerpoint/2010/main" val="917153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4">
            <a:extLst>
              <a:ext uri="{FF2B5EF4-FFF2-40B4-BE49-F238E27FC236}">
                <a16:creationId xmlns:a16="http://schemas.microsoft.com/office/drawing/2014/main" id="{36C668B8-A8ED-3C42-89B3-BD8DB80C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48" y="180976"/>
            <a:ext cx="7710502" cy="810354"/>
          </a:xfrm>
        </p:spPr>
        <p:txBody>
          <a:bodyPr/>
          <a:lstStyle/>
          <a:p>
            <a:r>
              <a:rPr lang="de-DE" sz="3200" b="0" dirty="0">
                <a:latin typeface="+mj-lt"/>
              </a:rPr>
              <a:t>Grundprinzipien der Ansprache</a:t>
            </a:r>
          </a:p>
        </p:txBody>
      </p:sp>
      <p:sp>
        <p:nvSpPr>
          <p:cNvPr id="10" name="Ellipse 9"/>
          <p:cNvSpPr/>
          <p:nvPr/>
        </p:nvSpPr>
        <p:spPr bwMode="auto">
          <a:xfrm rot="10800000" flipV="1">
            <a:off x="2322903" y="1043569"/>
            <a:ext cx="4498194" cy="2872833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E2051A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60161" y="1932235"/>
            <a:ext cx="2618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  <a:r>
              <a:rPr lang="de-DE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Zuhören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821097" y="1932235"/>
            <a:ext cx="2618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  <a:r>
              <a:rPr lang="de-DE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Reden</a:t>
            </a:r>
          </a:p>
        </p:txBody>
      </p:sp>
    </p:spTree>
    <p:extLst>
      <p:ext uri="{BB962C8B-B14F-4D97-AF65-F5344CB8AC3E}">
        <p14:creationId xmlns:p14="http://schemas.microsoft.com/office/powerpoint/2010/main" val="367503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935522"/>
              </p:ext>
            </p:extLst>
          </p:nvPr>
        </p:nvGraphicFramePr>
        <p:xfrm>
          <a:off x="1383063" y="1056692"/>
          <a:ext cx="3893578" cy="352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369570" y="1262194"/>
            <a:ext cx="1826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latin typeface="+mj-lt"/>
                <a:cs typeface="Arial" panose="020B0604020202020204" pitchFamily="34" charset="0"/>
              </a:rPr>
              <a:t>Emotion</a:t>
            </a:r>
            <a:endParaRPr lang="de-DE" sz="2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69570" y="2579498"/>
            <a:ext cx="1826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latin typeface="+mj-lt"/>
                <a:cs typeface="Arial" panose="020B0604020202020204" pitchFamily="34" charset="0"/>
              </a:rPr>
              <a:t>Hoffnung</a:t>
            </a:r>
            <a:endParaRPr lang="de-DE" sz="2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369570" y="3902523"/>
            <a:ext cx="163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 b="1"/>
            </a:lvl1pPr>
          </a:lstStyle>
          <a:p>
            <a:r>
              <a:rPr lang="de-DE" sz="3600" dirty="0">
                <a:latin typeface="+mj-lt"/>
                <a:cs typeface="Arial" panose="020B0604020202020204" pitchFamily="34" charset="0"/>
              </a:rPr>
              <a:t>Aktion</a:t>
            </a:r>
            <a:endParaRPr lang="de-DE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36C668B8-A8ED-3C42-89B3-BD8DB80C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48" y="180976"/>
            <a:ext cx="7710502" cy="810354"/>
          </a:xfrm>
        </p:spPr>
        <p:txBody>
          <a:bodyPr/>
          <a:lstStyle/>
          <a:p>
            <a:r>
              <a:rPr lang="de-DE" sz="3200" b="0" dirty="0">
                <a:latin typeface="+mj-lt"/>
              </a:rPr>
              <a:t>Grundprinzipien der Ansprache</a:t>
            </a:r>
          </a:p>
        </p:txBody>
      </p:sp>
    </p:spTree>
    <p:extLst>
      <p:ext uri="{BB962C8B-B14F-4D97-AF65-F5344CB8AC3E}">
        <p14:creationId xmlns:p14="http://schemas.microsoft.com/office/powerpoint/2010/main" val="320707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161E54-3749-4B3F-9BED-0322ACE7A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FF233D-5F42-4DDA-8E31-6D8B17B04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70E6F1-50E6-4077-A2A3-EEBD5BD376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508F36-AFE2-4E23-869E-669004DE1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2151C2-4DB4-4E67-AB9C-542A683C0F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5C24C-F384-3A38-8FE5-147C556B9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398962"/>
            <a:ext cx="8642349" cy="454025"/>
          </a:xfrm>
        </p:spPr>
        <p:txBody>
          <a:bodyPr/>
          <a:lstStyle/>
          <a:p>
            <a:r>
              <a:rPr lang="de-DE" sz="3200" dirty="0"/>
              <a:t>Wir planen eure </a:t>
            </a:r>
            <a:r>
              <a:rPr lang="de-DE" sz="3200" dirty="0" err="1"/>
              <a:t>ansprache</a:t>
            </a:r>
            <a:r>
              <a:rPr lang="de-DE" sz="3200" dirty="0"/>
              <a:t> </a:t>
            </a:r>
            <a:br>
              <a:rPr lang="de-DE" sz="3200" dirty="0"/>
            </a:br>
            <a:r>
              <a:rPr lang="de-DE" sz="3200" dirty="0"/>
              <a:t>im betrieb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FDD293-33FC-BCD8-8FA5-B831D53FF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Welche guten Gelegenheiten habt ihr bei euch im Betrieb zur Ansprache?</a:t>
            </a:r>
          </a:p>
          <a:p>
            <a:r>
              <a:rPr lang="de-DE" dirty="0"/>
              <a:t>Mit welchen Vorbehalten müsst ihr rechnen und wie könnte man diesen entgegnen?</a:t>
            </a:r>
          </a:p>
          <a:p>
            <a:r>
              <a:rPr lang="de-DE" dirty="0"/>
              <a:t>Überlegt euch drei geeignete offene Eingangsfragen und eine passende Gewerkschaftsbotschaft.</a:t>
            </a:r>
          </a:p>
          <a:p>
            <a:r>
              <a:rPr lang="de-DE" dirty="0"/>
              <a:t>Erstellt einen Projektplan zur Ansprache (Wer macht was bis wann?).</a:t>
            </a: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33496D-B12D-3617-C7F3-69E24EEE55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825" y="1441934"/>
            <a:ext cx="8642349" cy="495300"/>
          </a:xfrm>
        </p:spPr>
        <p:txBody>
          <a:bodyPr/>
          <a:lstStyle/>
          <a:p>
            <a:r>
              <a:rPr lang="de-DE" dirty="0"/>
              <a:t>Nochmal ganz konkret…</a:t>
            </a:r>
          </a:p>
        </p:txBody>
      </p:sp>
    </p:spTree>
    <p:extLst>
      <p:ext uri="{BB962C8B-B14F-4D97-AF65-F5344CB8AC3E}">
        <p14:creationId xmlns:p14="http://schemas.microsoft.com/office/powerpoint/2010/main" val="745000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221796" y="2291184"/>
            <a:ext cx="1628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Aktivieren</a:t>
            </a:r>
            <a:endParaRPr lang="de-DE" sz="1600" b="1" baseline="0" dirty="0">
              <a:solidFill>
                <a:srgbClr val="3C3C3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989228" y="1952630"/>
            <a:ext cx="1628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baseline="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Positionieren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29182" y="1598174"/>
            <a:ext cx="1628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baseline="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Mobilisieren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7242385" y="1248413"/>
            <a:ext cx="19355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b="1" baseline="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Themen angehen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921839" y="142489"/>
            <a:ext cx="3015427" cy="110799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Unsere</a:t>
            </a:r>
            <a:r>
              <a:rPr lang="de-DE" sz="1100" b="1" baseline="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Ziele:</a:t>
            </a:r>
            <a:endParaRPr lang="de-DE" sz="1100" b="0" baseline="0" dirty="0">
              <a:solidFill>
                <a:srgbClr val="3C3C3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Starke Mehrheit im BR (mind. 10/13)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&gt;85% Wahlbeteiligung = Starker Auftrag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BR-Mitglieder aus </a:t>
            </a:r>
            <a:r>
              <a:rPr lang="de-DE" sz="1100" dirty="0" err="1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FuE</a:t>
            </a:r>
            <a:endParaRPr lang="de-DE" sz="1100" dirty="0">
              <a:solidFill>
                <a:srgbClr val="3C3C3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 neue Aktive (+ 3 BR, + 12 VL)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neue Mitglieder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258171" y="139506"/>
            <a:ext cx="3340922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Beispiel Kampagnenplan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258171" y="601171"/>
            <a:ext cx="1987826" cy="477054"/>
          </a:xfrm>
          <a:prstGeom prst="rect">
            <a:avLst/>
          </a:prstGeom>
          <a:solidFill>
            <a:srgbClr val="E3051A"/>
          </a:solidFill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BR-Wahl 2026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370105" y="4509061"/>
            <a:ext cx="146004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4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November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74073" y="1062716"/>
            <a:ext cx="13134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Batteriefabrik Volta GmbH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096157" y="4527143"/>
            <a:ext cx="127019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4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Dez./Jan./Feb.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257925" y="4526683"/>
            <a:ext cx="111099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4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März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588777" y="4509061"/>
            <a:ext cx="111099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40" dirty="0">
                <a:solidFill>
                  <a:srgbClr val="3C3C3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April/Mai</a:t>
            </a:r>
          </a:p>
        </p:txBody>
      </p:sp>
      <p:sp>
        <p:nvSpPr>
          <p:cNvPr id="27" name="Textplatzhalter 18"/>
          <p:cNvSpPr txBox="1">
            <a:spLocks/>
          </p:cNvSpPr>
          <p:nvPr/>
        </p:nvSpPr>
        <p:spPr>
          <a:xfrm>
            <a:off x="1208631" y="2698405"/>
            <a:ext cx="1827082" cy="1741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b="1" dirty="0">
                <a:latin typeface="Calibri" panose="020F0502020204030204" pitchFamily="34" charset="0"/>
                <a:cs typeface="Calibri" panose="020F0502020204030204" pitchFamily="34" charset="0"/>
              </a:rPr>
              <a:t>Themenumfrage: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Toraktion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Betriebsrundgang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Telefonaktion Angestellte</a:t>
            </a:r>
          </a:p>
          <a:p>
            <a:pPr>
              <a:lnSpc>
                <a:spcPct val="100000"/>
              </a:lnSpc>
              <a:spcBef>
                <a:spcPts val="540"/>
              </a:spcBef>
            </a:pPr>
            <a:r>
              <a:rPr lang="de-DE" sz="1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Ziel: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de-DE" sz="11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ausg</a:t>
            </a: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Fragebögen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neue Mitglieder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neue Aktive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Kandidat*innen F&amp;E</a:t>
            </a:r>
          </a:p>
        </p:txBody>
      </p:sp>
      <p:sp>
        <p:nvSpPr>
          <p:cNvPr id="28" name="Textplatzhalter 18"/>
          <p:cNvSpPr txBox="1">
            <a:spLocks/>
          </p:cNvSpPr>
          <p:nvPr/>
        </p:nvSpPr>
        <p:spPr>
          <a:xfrm>
            <a:off x="3005130" y="2391107"/>
            <a:ext cx="1731920" cy="20316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Umfrageergebnisse und Wahlprogramm kommunizieren: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BR-Sprechstunden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Kandidatenvorschlags-karten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540"/>
              </a:spcAft>
            </a:pP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Infoflyer zu Wahlthemen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Ziel: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600 TN auf Sprechstunden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 neue Mitglieder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neue Aktive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neue Kandidat*innen</a:t>
            </a:r>
          </a:p>
          <a:p>
            <a:pPr>
              <a:spcBef>
                <a:spcPts val="0"/>
              </a:spcBef>
            </a:pPr>
            <a:endParaRPr lang="de-DE" sz="108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platzhalter 18"/>
          <p:cNvSpPr txBox="1">
            <a:spLocks/>
          </p:cNvSpPr>
          <p:nvPr/>
        </p:nvSpPr>
        <p:spPr>
          <a:xfrm>
            <a:off x="4859825" y="2041874"/>
            <a:ext cx="1860738" cy="2299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530" b="1" dirty="0">
                <a:latin typeface="Calibri" panose="020F0502020204030204" pitchFamily="34" charset="0"/>
                <a:cs typeface="Calibri" panose="020F0502020204030204" pitchFamily="34" charset="0"/>
              </a:rPr>
              <a:t>Team IG Metall erlebbar machen und </a:t>
            </a:r>
            <a:r>
              <a:rPr lang="de-DE" sz="1530" b="1" dirty="0" err="1">
                <a:latin typeface="Calibri" panose="020F0502020204030204" pitchFamily="34" charset="0"/>
                <a:cs typeface="Calibri" panose="020F0502020204030204" pitchFamily="34" charset="0"/>
              </a:rPr>
              <a:t>Wahlmobi</a:t>
            </a:r>
            <a:r>
              <a:rPr lang="de-DE" sz="153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de-DE" sz="1530" b="1" i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Schwerpunkt-</a:t>
            </a:r>
            <a:r>
              <a:rPr lang="de-DE" sz="1530" dirty="0" err="1">
                <a:latin typeface="Calibri" panose="020F0502020204030204" pitchFamily="34" charset="0"/>
                <a:cs typeface="Calibri" panose="020F0502020204030204" pitchFamily="34" charset="0"/>
              </a:rPr>
              <a:t>Betriebsvers</a:t>
            </a: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Abteilungsversammlungen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de-DE" sz="1530" dirty="0" err="1">
                <a:latin typeface="Calibri" panose="020F0502020204030204" pitchFamily="34" charset="0"/>
                <a:cs typeface="Calibri" panose="020F0502020204030204" pitchFamily="34" charset="0"/>
              </a:rPr>
              <a:t>Speeddating</a:t>
            </a: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Betriebsrundgang am Wahltag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540"/>
              </a:spcAft>
            </a:pPr>
            <a:r>
              <a:rPr lang="de-DE" sz="1530" dirty="0">
                <a:latin typeface="Calibri" panose="020F0502020204030204" pitchFamily="34" charset="0"/>
                <a:cs typeface="Calibri" panose="020F0502020204030204" pitchFamily="34" charset="0"/>
              </a:rPr>
              <a:t>Kandidatenplakate und Flyer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53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Ziel: 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IG Metall Mehrheit 10 von 13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85% Wahlbeteiligung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de-DE" sz="153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neue Mitglieder</a:t>
            </a:r>
          </a:p>
        </p:txBody>
      </p:sp>
      <p:sp>
        <p:nvSpPr>
          <p:cNvPr id="30" name="Textplatzhalter 18"/>
          <p:cNvSpPr txBox="1">
            <a:spLocks/>
          </p:cNvSpPr>
          <p:nvPr/>
        </p:nvSpPr>
        <p:spPr>
          <a:xfrm>
            <a:off x="7291545" y="1654099"/>
            <a:ext cx="1837209" cy="2542447"/>
          </a:xfrm>
          <a:prstGeom prst="rect">
            <a:avLst/>
          </a:prstGeom>
        </p:spPr>
        <p:txBody>
          <a:bodyPr vert="horz" lIns="82296" tIns="41148" rIns="82296" bIns="41148" rtlCol="0">
            <a:noAutofit/>
          </a:bodyPr>
          <a:lstStyle>
            <a:lvl1pPr marL="0" indent="0" algn="l" defTabSz="761992" rtl="0" eaLnBrk="1" latinLnBrk="0" hangingPunct="1">
              <a:lnSpc>
                <a:spcPct val="90000"/>
              </a:lnSpc>
              <a:spcBef>
                <a:spcPts val="833"/>
              </a:spcBef>
              <a:buSzPct val="90000"/>
              <a:buFontTx/>
              <a:buNone/>
              <a:defRPr sz="20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1pPr>
            <a:lvl2pPr marL="571494" indent="-270497" algn="l" defTabSz="761992" rtl="0" eaLnBrk="1" latinLnBrk="0" hangingPunct="1">
              <a:lnSpc>
                <a:spcPct val="90000"/>
              </a:lnSpc>
              <a:spcBef>
                <a:spcPts val="417"/>
              </a:spcBef>
              <a:buSzPct val="90000"/>
              <a:buFontTx/>
              <a:buBlip>
                <a:blip r:embed="rId3"/>
              </a:buBlip>
              <a:defRPr sz="20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872491" indent="-270497" algn="l" defTabSz="761992" rtl="0" eaLnBrk="1" latinLnBrk="0" hangingPunct="1">
              <a:lnSpc>
                <a:spcPct val="90000"/>
              </a:lnSpc>
              <a:spcBef>
                <a:spcPts val="417"/>
              </a:spcBef>
              <a:buSzPct val="90000"/>
              <a:buFontTx/>
              <a:buBlip>
                <a:blip r:embed="rId3"/>
              </a:buBlip>
              <a:defRPr sz="20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173488" indent="-270497" algn="l" defTabSz="761992" rtl="0" eaLnBrk="1" latinLnBrk="0" hangingPunct="1">
              <a:lnSpc>
                <a:spcPct val="90000"/>
              </a:lnSpc>
              <a:spcBef>
                <a:spcPts val="417"/>
              </a:spcBef>
              <a:buSzPct val="90000"/>
              <a:buFontTx/>
              <a:buBlip>
                <a:blip r:embed="rId3"/>
              </a:buBlip>
              <a:defRPr sz="20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474485" indent="-270497" algn="l" defTabSz="761992" rtl="0" eaLnBrk="1" latinLnBrk="0" hangingPunct="1">
              <a:lnSpc>
                <a:spcPct val="90000"/>
              </a:lnSpc>
              <a:spcBef>
                <a:spcPts val="417"/>
              </a:spcBef>
              <a:buFontTx/>
              <a:buBlip>
                <a:blip r:embed="rId3"/>
              </a:buBlip>
              <a:defRPr sz="20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2095479" indent="-190498" algn="l" defTabSz="761992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75" indent="-190498" algn="l" defTabSz="761992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471" indent="-190498" algn="l" defTabSz="761992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468" indent="-190498" algn="l" defTabSz="761992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b="1" dirty="0">
                <a:latin typeface="Calibri" panose="020F0502020204030204" pitchFamily="34" charset="0"/>
                <a:cs typeface="Calibri" panose="020F0502020204030204" pitchFamily="34" charset="0"/>
              </a:rPr>
              <a:t>Wahlkampfthemen gemeinsam durchsetzen:</a:t>
            </a:r>
            <a:endParaRPr lang="de-DE" sz="11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Betriebsvers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. zu Kernthema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Verhandlungsaufford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. AG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Petition: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  Toransprache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  Betriebsrundgang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40"/>
              </a:spcAft>
            </a:pP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  Nachfassen durch VL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Ziel: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 Unterschriften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neue Mitglieder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neue Aktive </a:t>
            </a:r>
          </a:p>
        </p:txBody>
      </p:sp>
    </p:spTree>
    <p:extLst>
      <p:ext uri="{BB962C8B-B14F-4D97-AF65-F5344CB8AC3E}">
        <p14:creationId xmlns:p14="http://schemas.microsoft.com/office/powerpoint/2010/main" val="231682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/>
      <p:bldP spid="17" grpId="0"/>
      <p:bldP spid="20" grpId="0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6C668B8-A8ED-3C42-89B3-BD8DB80C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288890"/>
            <a:ext cx="8642349" cy="454025"/>
          </a:xfrm>
        </p:spPr>
        <p:txBody>
          <a:bodyPr/>
          <a:lstStyle/>
          <a:p>
            <a:r>
              <a:rPr lang="de-DE" dirty="0"/>
              <a:t>Aktivierende Befragung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6DA35B3-6E90-7C44-9177-0E1CDE442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284515"/>
            <a:ext cx="6592186" cy="364725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de-DE" dirty="0"/>
              <a:t>Eine aktivierende Befragung ist EIN Instrument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um herauszufinden, was der Belegschaft unter den Nägeln brennt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um Interessierte für die BR-Arbeit zu finden</a:t>
            </a:r>
          </a:p>
          <a:p>
            <a:pPr>
              <a:lnSpc>
                <a:spcPct val="110000"/>
              </a:lnSpc>
            </a:pPr>
            <a:r>
              <a:rPr lang="de-DE" dirty="0"/>
              <a:t>Sie ist kein Allheilmittel, sondern eine Möglichkeit</a:t>
            </a:r>
            <a:br>
              <a:rPr lang="de-DE" dirty="0"/>
            </a:br>
            <a:endParaRPr lang="de-DE" dirty="0"/>
          </a:p>
          <a:p>
            <a:pPr>
              <a:lnSpc>
                <a:spcPct val="110000"/>
              </a:lnSpc>
            </a:pPr>
            <a:r>
              <a:rPr lang="de-DE" dirty="0"/>
              <a:t>Wie sollte eine Befragung bei euch aussehen? </a:t>
            </a:r>
          </a:p>
          <a:p>
            <a:pPr>
              <a:lnSpc>
                <a:spcPct val="110000"/>
              </a:lnSpc>
            </a:pPr>
            <a:endParaRPr lang="de-DE" dirty="0"/>
          </a:p>
          <a:p>
            <a:pPr marL="1350" indent="0">
              <a:lnSpc>
                <a:spcPct val="110000"/>
              </a:lnSpc>
              <a:buNone/>
            </a:pPr>
            <a:r>
              <a:rPr lang="de-DE" dirty="0"/>
              <a:t>Und ran an das Beispiel!</a:t>
            </a:r>
          </a:p>
          <a:p>
            <a:pPr marL="1350" indent="0">
              <a:lnSpc>
                <a:spcPct val="110000"/>
              </a:lnSpc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733" y="1499015"/>
            <a:ext cx="2028922" cy="28288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4952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AD66D0-44D5-B88E-C933-D42E40CD30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Soli-Foto </a:t>
            </a:r>
            <a:r>
              <a:rPr lang="de-DE" dirty="0" err="1"/>
              <a:t>punker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1281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4398-8AB1-4582-696B-BB06EFA9E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B7CDC4C-E3A1-B53F-A5D7-4F44D7AB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329562"/>
            <a:ext cx="8642349" cy="454025"/>
          </a:xfrm>
        </p:spPr>
        <p:txBody>
          <a:bodyPr/>
          <a:lstStyle/>
          <a:p>
            <a:r>
              <a:rPr lang="de-DE" dirty="0"/>
              <a:t>Wie geht‘s weiter?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6E9CF3C-9458-2668-7F9A-791973663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74358"/>
            <a:ext cx="8642349" cy="3085930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135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7860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0">
            <a:extLst>
              <a:ext uri="{FF2B5EF4-FFF2-40B4-BE49-F238E27FC236}">
                <a16:creationId xmlns:a16="http://schemas.microsoft.com/office/drawing/2014/main" id="{A061BA2E-A388-41C5-B73A-B0FEB6B10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fik 6" descr="Ein Bild, das draußen, Himmel, Kleidung, Schuhwerk enthält.&#10;&#10;KI-generierte Inhalte können fehlerhaft sein.">
            <a:extLst>
              <a:ext uri="{FF2B5EF4-FFF2-40B4-BE49-F238E27FC236}">
                <a16:creationId xmlns:a16="http://schemas.microsoft.com/office/drawing/2014/main" id="{7FC4DA14-6561-9CE9-D74C-0BCA2F8C18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768" r="11565"/>
          <a:stretch>
            <a:fillRect/>
          </a:stretch>
        </p:blipFill>
        <p:spPr>
          <a:xfrm>
            <a:off x="20" y="10"/>
            <a:ext cx="4571980" cy="5143490"/>
          </a:xfrm>
          <a:prstGeom prst="rect">
            <a:avLst/>
          </a:prstGeom>
        </p:spPr>
      </p:pic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BDAE645-9A1C-1635-5B8E-20A1A44B8D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r="15603" b="-1"/>
          <a:stretch>
            <a:fillRect/>
          </a:stretch>
        </p:blipFill>
        <p:spPr>
          <a:xfrm rot="5400000">
            <a:off x="4284535" y="286321"/>
            <a:ext cx="5143500" cy="4570857"/>
          </a:xfrm>
          <a:prstGeom prst="rect">
            <a:avLst/>
          </a:prstGeom>
        </p:spPr>
      </p:pic>
      <p:sp>
        <p:nvSpPr>
          <p:cNvPr id="33" name="Rectangle 22">
            <a:extLst>
              <a:ext uri="{FF2B5EF4-FFF2-40B4-BE49-F238E27FC236}">
                <a16:creationId xmlns:a16="http://schemas.microsoft.com/office/drawing/2014/main" id="{76E192A2-3ED3-4081-8A86-A22B51141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114677" y="-885826"/>
            <a:ext cx="2914650" cy="9144001"/>
          </a:xfrm>
          <a:prstGeom prst="rect">
            <a:avLst/>
          </a:prstGeom>
          <a:gradFill>
            <a:gsLst>
              <a:gs pos="41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1C7E93-F54D-5A1C-CB4E-E0E62073D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13" y="2318946"/>
            <a:ext cx="7990841" cy="17907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5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Warnstreik</a:t>
            </a:r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bei</a:t>
            </a:r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punker</a:t>
            </a:r>
          </a:p>
        </p:txBody>
      </p:sp>
      <p:sp>
        <p:nvSpPr>
          <p:cNvPr id="34" name="Rectangle: Rounded Corners 24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81279"/>
            <a:ext cx="7338059" cy="51435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B8E2899-46E9-F927-79C2-44FCBB2CB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414" y="4218708"/>
            <a:ext cx="6809994" cy="4447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Bef>
                <a:spcPts val="1000"/>
              </a:spcBef>
            </a:pPr>
            <a:r>
              <a:rPr lang="en-US" sz="21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Am 26. September „Geschichte geschrieben“</a:t>
            </a:r>
          </a:p>
        </p:txBody>
      </p:sp>
    </p:spTree>
    <p:extLst>
      <p:ext uri="{BB962C8B-B14F-4D97-AF65-F5344CB8AC3E}">
        <p14:creationId xmlns:p14="http://schemas.microsoft.com/office/powerpoint/2010/main" val="106778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draußen, Kleidung, Baum, Himmel enthält.&#10;&#10;KI-generierte Inhalte können fehlerhaft sein.">
            <a:extLst>
              <a:ext uri="{FF2B5EF4-FFF2-40B4-BE49-F238E27FC236}">
                <a16:creationId xmlns:a16="http://schemas.microsoft.com/office/drawing/2014/main" id="{35C97793-AF2B-8F37-723B-BD9F37200E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4063" b="24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587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3EFA0-C501-4578-088C-5DA2998AD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3A94D15-BFF3-188C-D3F6-8042D714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965666"/>
            <a:ext cx="8642349" cy="454025"/>
          </a:xfrm>
        </p:spPr>
        <p:txBody>
          <a:bodyPr/>
          <a:lstStyle/>
          <a:p>
            <a:r>
              <a:rPr lang="de-DE" sz="3200" dirty="0"/>
              <a:t>„</a:t>
            </a:r>
            <a:r>
              <a:rPr lang="de-DE" sz="3200" dirty="0" err="1"/>
              <a:t>Standogramm</a:t>
            </a:r>
            <a:r>
              <a:rPr lang="de-DE" sz="3200" dirty="0"/>
              <a:t>“ zum </a:t>
            </a:r>
            <a:r>
              <a:rPr lang="de-DE" sz="3200" dirty="0" err="1"/>
              <a:t>auftakt</a:t>
            </a:r>
            <a:endParaRPr lang="de-DE" sz="3200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764DF9-DD25-5C16-C22A-F56182CAC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690914"/>
            <a:ext cx="8642349" cy="2969373"/>
          </a:xfrm>
        </p:spPr>
        <p:txBody>
          <a:bodyPr>
            <a:normAutofit/>
          </a:bodyPr>
          <a:lstStyle/>
          <a:p>
            <a:pPr marL="1350" indent="0">
              <a:buNone/>
            </a:pPr>
            <a:endParaRPr lang="de-DE" dirty="0"/>
          </a:p>
          <a:p>
            <a:pPr marL="1350" indent="0">
              <a:buNone/>
            </a:pPr>
            <a:r>
              <a:rPr lang="de-DE" dirty="0"/>
              <a:t>Seit wann bist du Vertrauensfrau oder Vertrauensmann?</a:t>
            </a:r>
          </a:p>
          <a:p>
            <a:pPr marL="1350" indent="0">
              <a:buNone/>
            </a:pPr>
            <a:endParaRPr lang="de-DE" dirty="0"/>
          </a:p>
          <a:p>
            <a:pPr marL="1350" indent="0">
              <a:buNone/>
            </a:pPr>
            <a:r>
              <a:rPr lang="de-DE" dirty="0"/>
              <a:t>Wie viele Mitglieder hat dein Vertrauenskörper?</a:t>
            </a:r>
          </a:p>
          <a:p>
            <a:pPr marL="1350" indent="0">
              <a:buNone/>
            </a:pPr>
            <a:endParaRPr lang="de-DE" dirty="0"/>
          </a:p>
          <a:p>
            <a:pPr marL="1350" indent="0">
              <a:buNone/>
            </a:pPr>
            <a:r>
              <a:rPr lang="de-DE" dirty="0"/>
              <a:t>Wie regelmäßig setzt ihr euch als VK zusammen?</a:t>
            </a:r>
          </a:p>
          <a:p>
            <a:pPr marL="1350" indent="0">
              <a:buNone/>
            </a:pPr>
            <a:endParaRPr lang="de-DE" dirty="0"/>
          </a:p>
          <a:p>
            <a:pPr marL="1350" indent="0">
              <a:buNone/>
            </a:pPr>
            <a:r>
              <a:rPr lang="de-DE" dirty="0"/>
              <a:t>Wie zufrieden bist du mit der Arbeit eures VK?</a:t>
            </a:r>
          </a:p>
          <a:p>
            <a:pPr marL="135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5156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18382-BC4C-86A0-2D67-E4542176D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B4AA25C-12EF-3425-81CE-5C6900D3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329562"/>
            <a:ext cx="5742471" cy="454025"/>
          </a:xfrm>
        </p:spPr>
        <p:txBody>
          <a:bodyPr/>
          <a:lstStyle/>
          <a:p>
            <a:r>
              <a:rPr lang="de-DE" sz="3200" dirty="0"/>
              <a:t>Kurzes </a:t>
            </a:r>
            <a:r>
              <a:rPr lang="de-DE" sz="3200" dirty="0" err="1"/>
              <a:t>blitzlicht</a:t>
            </a:r>
            <a:r>
              <a:rPr lang="de-DE" sz="3200" dirty="0"/>
              <a:t>: wie war das nochmal?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BE2C6ED-C287-C81B-906E-4020A0291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690914"/>
            <a:ext cx="8642349" cy="2969373"/>
          </a:xfrm>
        </p:spPr>
        <p:txBody>
          <a:bodyPr>
            <a:normAutofit/>
          </a:bodyPr>
          <a:lstStyle/>
          <a:p>
            <a:pPr marL="1350" indent="0">
              <a:buNone/>
            </a:pPr>
            <a:endParaRPr lang="de-DE" dirty="0"/>
          </a:p>
          <a:p>
            <a:pPr marL="1350" indent="0">
              <a:buNone/>
            </a:pPr>
            <a:r>
              <a:rPr lang="de-DE" dirty="0"/>
              <a:t>Wie und warum bist du Vertrauensfrau/Vertrauensmann geworden?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Was hat dich motiviert?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Wurdest du angesprochen? </a:t>
            </a:r>
            <a:br>
              <a:rPr lang="de-DE" dirty="0"/>
            </a:br>
            <a:endParaRPr lang="de-DE" dirty="0"/>
          </a:p>
          <a:p>
            <a:pPr lvl="1"/>
            <a:r>
              <a:rPr lang="de-DE" dirty="0"/>
              <a:t>Gab es „heiße“ betriebliche Themen?</a:t>
            </a:r>
          </a:p>
        </p:txBody>
      </p:sp>
    </p:spTree>
    <p:extLst>
      <p:ext uri="{BB962C8B-B14F-4D97-AF65-F5344CB8AC3E}">
        <p14:creationId xmlns:p14="http://schemas.microsoft.com/office/powerpoint/2010/main" val="115570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A2C52D-3BCB-B10D-DCA6-2526541B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1" y="479394"/>
            <a:ext cx="2678858" cy="2680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2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Eure Themenwand vom 16. Juli </a:t>
            </a:r>
          </a:p>
        </p:txBody>
      </p:sp>
      <p:sp>
        <p:nvSpPr>
          <p:cNvPr id="8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458" y="3306950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73217" y="-17533"/>
                  <a:pt x="355785" y="-4171"/>
                  <a:pt x="585917" y="0"/>
                </a:cubicBezTo>
                <a:cubicBezTo>
                  <a:pt x="816049" y="4171"/>
                  <a:pt x="991446" y="-9419"/>
                  <a:pt x="1196247" y="0"/>
                </a:cubicBezTo>
                <a:cubicBezTo>
                  <a:pt x="1401048" y="9419"/>
                  <a:pt x="1589984" y="-731"/>
                  <a:pt x="1806578" y="0"/>
                </a:cubicBezTo>
                <a:cubicBezTo>
                  <a:pt x="2023172" y="731"/>
                  <a:pt x="2247754" y="8393"/>
                  <a:pt x="2441321" y="0"/>
                </a:cubicBezTo>
                <a:cubicBezTo>
                  <a:pt x="2440939" y="4363"/>
                  <a:pt x="2441580" y="8857"/>
                  <a:pt x="2441321" y="13716"/>
                </a:cubicBezTo>
                <a:cubicBezTo>
                  <a:pt x="2169723" y="25934"/>
                  <a:pt x="2045712" y="34568"/>
                  <a:pt x="1830991" y="13716"/>
                </a:cubicBezTo>
                <a:cubicBezTo>
                  <a:pt x="1616270" y="-7136"/>
                  <a:pt x="1505876" y="-623"/>
                  <a:pt x="1269487" y="13716"/>
                </a:cubicBezTo>
                <a:cubicBezTo>
                  <a:pt x="1033098" y="28055"/>
                  <a:pt x="908661" y="36619"/>
                  <a:pt x="707983" y="13716"/>
                </a:cubicBezTo>
                <a:cubicBezTo>
                  <a:pt x="507305" y="-9187"/>
                  <a:pt x="333592" y="16187"/>
                  <a:pt x="0" y="13716"/>
                </a:cubicBezTo>
                <a:cubicBezTo>
                  <a:pt x="-459" y="8317"/>
                  <a:pt x="190" y="2744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07071" y="-14617"/>
                  <a:pt x="444194" y="-15606"/>
                  <a:pt x="585917" y="0"/>
                </a:cubicBezTo>
                <a:cubicBezTo>
                  <a:pt x="727640" y="15606"/>
                  <a:pt x="904326" y="-79"/>
                  <a:pt x="1123008" y="0"/>
                </a:cubicBezTo>
                <a:cubicBezTo>
                  <a:pt x="1341690" y="79"/>
                  <a:pt x="1600014" y="10401"/>
                  <a:pt x="1782164" y="0"/>
                </a:cubicBezTo>
                <a:cubicBezTo>
                  <a:pt x="1964314" y="-10401"/>
                  <a:pt x="2143537" y="-21488"/>
                  <a:pt x="2441321" y="0"/>
                </a:cubicBezTo>
                <a:cubicBezTo>
                  <a:pt x="2441507" y="3335"/>
                  <a:pt x="2441322" y="9457"/>
                  <a:pt x="2441321" y="13716"/>
                </a:cubicBezTo>
                <a:cubicBezTo>
                  <a:pt x="2166745" y="24201"/>
                  <a:pt x="2078726" y="10904"/>
                  <a:pt x="1879817" y="13716"/>
                </a:cubicBezTo>
                <a:cubicBezTo>
                  <a:pt x="1680908" y="16528"/>
                  <a:pt x="1548770" y="-8699"/>
                  <a:pt x="1318313" y="13716"/>
                </a:cubicBezTo>
                <a:cubicBezTo>
                  <a:pt x="1087856" y="36131"/>
                  <a:pt x="894613" y="-645"/>
                  <a:pt x="659157" y="13716"/>
                </a:cubicBezTo>
                <a:cubicBezTo>
                  <a:pt x="423701" y="28077"/>
                  <a:pt x="246611" y="29403"/>
                  <a:pt x="0" y="13716"/>
                </a:cubicBezTo>
                <a:cubicBezTo>
                  <a:pt x="-120" y="7867"/>
                  <a:pt x="674" y="39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nhaltsplatzhalter 4" descr="Ein Bild, das Text, Klebezettel, Handschrift, Papierprodukt enthält.&#10;&#10;KI-generierte Inhalte können fehlerhaft sein.">
            <a:extLst>
              <a:ext uri="{FF2B5EF4-FFF2-40B4-BE49-F238E27FC236}">
                <a16:creationId xmlns:a16="http://schemas.microsoft.com/office/drawing/2014/main" id="{F6C7D7F8-5E83-C699-B552-BFCDD48A3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6847" b="11661"/>
          <a:stretch>
            <a:fillRect/>
          </a:stretch>
        </p:blipFill>
        <p:spPr>
          <a:xfrm>
            <a:off x="3490722" y="637213"/>
            <a:ext cx="5410962" cy="384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7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6C668B8-A8ED-3C42-89B3-BD8DB80C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329562"/>
            <a:ext cx="8642349" cy="454025"/>
          </a:xfrm>
        </p:spPr>
        <p:txBody>
          <a:bodyPr/>
          <a:lstStyle/>
          <a:p>
            <a:r>
              <a:rPr lang="de-DE" sz="3200" dirty="0"/>
              <a:t>Ein Blick zurück auf die </a:t>
            </a:r>
            <a:br>
              <a:rPr lang="de-DE" sz="3200" dirty="0"/>
            </a:br>
            <a:r>
              <a:rPr lang="de-DE" sz="3200" dirty="0"/>
              <a:t>letzten 12 Monate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6DA35B3-6E90-7C44-9177-0E1CDE442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632857"/>
            <a:ext cx="8642349" cy="3181081"/>
          </a:xfrm>
        </p:spPr>
        <p:txBody>
          <a:bodyPr>
            <a:normAutofit/>
          </a:bodyPr>
          <a:lstStyle/>
          <a:p>
            <a:endParaRPr lang="de-DE" dirty="0"/>
          </a:p>
          <a:p>
            <a:r>
              <a:rPr lang="de-DE" dirty="0"/>
              <a:t>Was sind die Stärken eures Vertrauenskörpers? </a:t>
            </a:r>
            <a:br>
              <a:rPr lang="de-DE" dirty="0"/>
            </a:br>
            <a:endParaRPr lang="de-DE" dirty="0"/>
          </a:p>
          <a:p>
            <a:r>
              <a:rPr lang="de-DE" dirty="0"/>
              <a:t>Wo könnt ihr noch besser werden bzw. ist noch Luft nach oben?</a:t>
            </a:r>
            <a:br>
              <a:rPr lang="de-DE" dirty="0"/>
            </a:br>
            <a:endParaRPr lang="de-DE" dirty="0"/>
          </a:p>
          <a:p>
            <a:pPr>
              <a:spcBef>
                <a:spcPts val="1200"/>
              </a:spcBef>
            </a:pPr>
            <a:r>
              <a:rPr lang="de-DE" dirty="0"/>
              <a:t>Was war in den letzten 12 Monaten euer größter Erfolg als IG Metall im Betrieb? </a:t>
            </a:r>
          </a:p>
          <a:p>
            <a:pPr>
              <a:spcBef>
                <a:spcPts val="1200"/>
              </a:spcBef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517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6C668B8-A8ED-3C42-89B3-BD8DB80C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406669"/>
            <a:ext cx="8642349" cy="454025"/>
          </a:xfrm>
        </p:spPr>
        <p:txBody>
          <a:bodyPr/>
          <a:lstStyle/>
          <a:p>
            <a:r>
              <a:rPr lang="de-DE" sz="3200" dirty="0"/>
              <a:t>Der Blick nach vorn: Anpacken</a:t>
            </a:r>
            <a:r>
              <a:rPr lang="de-DE" dirty="0"/>
              <a:t>!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6DA35B3-6E90-7C44-9177-0E1CDE442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952171"/>
            <a:ext cx="8642349" cy="2858290"/>
          </a:xfrm>
        </p:spPr>
        <p:txBody>
          <a:bodyPr>
            <a:normAutofit/>
          </a:bodyPr>
          <a:lstStyle/>
          <a:p>
            <a:pPr lvl="0"/>
            <a:r>
              <a:rPr lang="de-DE" dirty="0"/>
              <a:t>Wo liegen die größten Risiken für eure zukünftige VL-Arbeit?</a:t>
            </a:r>
          </a:p>
          <a:p>
            <a:pPr lvl="0"/>
            <a:r>
              <a:rPr lang="de-DE" dirty="0"/>
              <a:t>Wo liegen Chancen, die ihr nutzen wollt?</a:t>
            </a:r>
          </a:p>
          <a:p>
            <a:pPr lvl="0"/>
            <a:r>
              <a:rPr lang="de-DE" dirty="0"/>
              <a:t>Welche Ziele setzt ihr euch (smart)?</a:t>
            </a:r>
            <a:br>
              <a:rPr lang="de-DE" dirty="0"/>
            </a:br>
            <a:endParaRPr lang="de-DE" dirty="0"/>
          </a:p>
          <a:p>
            <a:pPr marL="1350" indent="0">
              <a:buNone/>
            </a:pPr>
            <a:endParaRPr lang="de-DE" dirty="0"/>
          </a:p>
          <a:p>
            <a:pPr marL="1350" lv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D5065653-2D72-5048-AD9F-DD85F3B3A614}"/>
              </a:ext>
            </a:extLst>
          </p:cNvPr>
          <p:cNvSpPr txBox="1">
            <a:spLocks/>
          </p:cNvSpPr>
          <p:nvPr/>
        </p:nvSpPr>
        <p:spPr>
          <a:xfrm>
            <a:off x="250824" y="1596028"/>
            <a:ext cx="8642349" cy="4953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SzPct val="90000"/>
              <a:buFontTx/>
              <a:buNone/>
              <a:defRPr sz="2400" b="0" i="0" kern="1200" spc="100" baseline="0">
                <a:solidFill>
                  <a:srgbClr val="3C3C3B"/>
                </a:solidFill>
                <a:latin typeface="Meta Head IGM Cond Light" panose="02000506030000020004" pitchFamily="2" charset="77"/>
                <a:ea typeface="+mn-ea"/>
                <a:cs typeface="+mn-cs"/>
              </a:defRPr>
            </a:lvl1pPr>
            <a:lvl2pPr marL="5143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2pPr>
            <a:lvl3pPr marL="7852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3pPr>
            <a:lvl4pPr marL="10561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4pPr>
            <a:lvl5pPr marL="1327050" indent="-243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3"/>
              </a:buBlip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3C3C3B"/>
                </a:solidFill>
                <a:latin typeface="Meta IGM" panose="02000503040000020004" pitchFamily="2" charset="0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993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86640-5546-E6CA-D5F2-D2E87F11D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„Spitz anfassen“ und ins handeln kommen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CB239D-F4BD-6D0C-9B77-37E7EE496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Entscheidet euch für 1-2 smarte Ziele, zu denen ihr einen Projektplan ausarbeiten wollt!</a:t>
            </a:r>
          </a:p>
          <a:p>
            <a:r>
              <a:rPr lang="de-DE" dirty="0"/>
              <a:t>Zergliedert das Projekt in einzelne Arbeitsschritte (Meilensteine) und bringt diese in eine logische Reihenfolge.</a:t>
            </a:r>
          </a:p>
          <a:p>
            <a:r>
              <a:rPr lang="de-DE" dirty="0"/>
              <a:t>Macht es konkret: Wer macht was bis wann?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8B280F-BFBB-4D10-9E1C-338C1FF59D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289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IG Metall Farben">
      <a:dk1>
        <a:srgbClr val="E2051A"/>
      </a:dk1>
      <a:lt1>
        <a:srgbClr val="FFFFFF"/>
      </a:lt1>
      <a:dk2>
        <a:srgbClr val="646363"/>
      </a:dk2>
      <a:lt2>
        <a:srgbClr val="FFFFFF"/>
      </a:lt2>
      <a:accent1>
        <a:srgbClr val="8F2C33"/>
      </a:accent1>
      <a:accent2>
        <a:srgbClr val="EAB500"/>
      </a:accent2>
      <a:accent3>
        <a:srgbClr val="2F80AB"/>
      </a:accent3>
      <a:accent4>
        <a:srgbClr val="5B9945"/>
      </a:accent4>
      <a:accent5>
        <a:srgbClr val="646363"/>
      </a:accent5>
      <a:accent6>
        <a:srgbClr val="DADADA"/>
      </a:accent6>
      <a:hlink>
        <a:srgbClr val="E3051B"/>
      </a:hlink>
      <a:folHlink>
        <a:srgbClr val="3C3C3B"/>
      </a:folHlink>
    </a:clrScheme>
    <a:fontScheme name="IG Metall Schriften">
      <a:majorFont>
        <a:latin typeface="Meta Head IGM Cond Black"/>
        <a:ea typeface=""/>
        <a:cs typeface=""/>
      </a:majorFont>
      <a:minorFont>
        <a:latin typeface="Meta IG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GM-Powerpoint-Vorlage-16zu9_NEU.pptx" id="{99AC4CB3-0A83-4ADF-974A-EBEDE6992F8B}" vid="{9595B962-D4D0-40ED-835C-34C41D16DF79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1601dd3-e520-42ec-8249-6c193be759bb">
      <Terms xmlns="http://schemas.microsoft.com/office/infopath/2007/PartnerControls"/>
    </lcf76f155ced4ddcb4097134ff3c332f>
    <TaxCatchAll xmlns="5ed8d8c9-de67-49dd-87ba-1a1345221ec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6A5A5B325087C4887CD9C12BFCC34E2" ma:contentTypeVersion="16" ma:contentTypeDescription="Ein neues Dokument erstellen." ma:contentTypeScope="" ma:versionID="a8263c393fc1bef50592c6f2ada3ec37">
  <xsd:schema xmlns:xsd="http://www.w3.org/2001/XMLSchema" xmlns:xs="http://www.w3.org/2001/XMLSchema" xmlns:p="http://schemas.microsoft.com/office/2006/metadata/properties" xmlns:ns2="81601dd3-e520-42ec-8249-6c193be759bb" xmlns:ns3="5ed8d8c9-de67-49dd-87ba-1a1345221ec4" targetNamespace="http://schemas.microsoft.com/office/2006/metadata/properties" ma:root="true" ma:fieldsID="12b9f5d4de643268b87fd26297ba291f" ns2:_="" ns3:_="">
    <xsd:import namespace="81601dd3-e520-42ec-8249-6c193be759bb"/>
    <xsd:import namespace="5ed8d8c9-de67-49dd-87ba-1a1345221e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01dd3-e520-42ec-8249-6c193be75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4e1a643d-3598-46ed-9344-1c0e2c5085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d8d8c9-de67-49dd-87ba-1a1345221ec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a8e4040-0d89-499a-8ab2-35bb7482bd79}" ma:internalName="TaxCatchAll" ma:showField="CatchAllData" ma:web="5ed8d8c9-de67-49dd-87ba-1a1345221e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BB7ADD-B631-4202-B1B3-651238F1B0E4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5ed8d8c9-de67-49dd-87ba-1a1345221ec4"/>
    <ds:schemaRef ds:uri="81601dd3-e520-42ec-8249-6c193be759bb"/>
  </ds:schemaRefs>
</ds:datastoreItem>
</file>

<file path=customXml/itemProps2.xml><?xml version="1.0" encoding="utf-8"?>
<ds:datastoreItem xmlns:ds="http://schemas.openxmlformats.org/officeDocument/2006/customXml" ds:itemID="{99F8C2D4-88AF-4D50-9A26-A9597019F2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601dd3-e520-42ec-8249-6c193be759bb"/>
    <ds:schemaRef ds:uri="5ed8d8c9-de67-49dd-87ba-1a1345221e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8D4323-668F-4542-A031-C7AC130B6C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589</Words>
  <Application>Microsoft Office PowerPoint</Application>
  <PresentationFormat>Bildschirmpräsentation (16:9)</PresentationFormat>
  <Paragraphs>131</Paragraphs>
  <Slides>17</Slides>
  <Notes>11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Calibri Light</vt:lpstr>
      <vt:lpstr>Calibri</vt:lpstr>
      <vt:lpstr>Avenir Next LT Pro</vt:lpstr>
      <vt:lpstr>Arial</vt:lpstr>
      <vt:lpstr>Meta IGM</vt:lpstr>
      <vt:lpstr>Meta Head IGM Cond Light</vt:lpstr>
      <vt:lpstr>Meta Head IGM Cond Black</vt:lpstr>
      <vt:lpstr>Office</vt:lpstr>
      <vt:lpstr>Benutzerdefiniertes Design</vt:lpstr>
      <vt:lpstr>Workshop der rendsburger vertrauensleute</vt:lpstr>
      <vt:lpstr>Warnstreik bei punker</vt:lpstr>
      <vt:lpstr>PowerPoint-Präsentation</vt:lpstr>
      <vt:lpstr>„Standogramm“ zum auftakt</vt:lpstr>
      <vt:lpstr>Kurzes blitzlicht: wie war das nochmal?</vt:lpstr>
      <vt:lpstr>Eure Themenwand vom 16. Juli </vt:lpstr>
      <vt:lpstr>Ein Blick zurück auf die  letzten 12 Monate</vt:lpstr>
      <vt:lpstr>Der Blick nach vorn: Anpacken!</vt:lpstr>
      <vt:lpstr>„Spitz anfassen“ und ins handeln kommen</vt:lpstr>
      <vt:lpstr>Gute Ansprache im betrieb – wie geht das nochmal?</vt:lpstr>
      <vt:lpstr>Grundprinzipien der Ansprache</vt:lpstr>
      <vt:lpstr>Grundprinzipien der Ansprache</vt:lpstr>
      <vt:lpstr>Wir planen eure ansprache  im betrieb</vt:lpstr>
      <vt:lpstr>PowerPoint-Präsentation</vt:lpstr>
      <vt:lpstr>Aktivierende Befragung</vt:lpstr>
      <vt:lpstr>Soli-Foto punker</vt:lpstr>
      <vt:lpstr>Wie geht‘s weiter?</vt:lpstr>
    </vt:vector>
  </TitlesOfParts>
  <Company>IG Metall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Neumann, Inga</dc:creator>
  <cp:lastModifiedBy>Schaefer, Ralph</cp:lastModifiedBy>
  <cp:revision>64</cp:revision>
  <cp:lastPrinted>2025-10-06T13:03:47Z</cp:lastPrinted>
  <dcterms:created xsi:type="dcterms:W3CDTF">2021-09-24T10:49:31Z</dcterms:created>
  <dcterms:modified xsi:type="dcterms:W3CDTF">2025-10-13T12:04:15Z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0x01010056A5A5B325087C4887CD9C12BFCC34E2</vt:lpwstr>
  </property>
  <property fmtid="{D5CDD505-2E9C-101B-9397-08002B2CF9AE}" pid="3" name="MediaServiceImageTags">
    <vt:lpwstr/>
  </property>
</Properties>
</file>